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7" r:id="rId2"/>
  </p:sldIdLst>
  <p:sldSz cx="12192000" cy="6858000"/>
  <p:notesSz cx="6858000" cy="9144000"/>
  <p:embeddedFontLst>
    <p:embeddedFont>
      <p:font typeface="Barlow" panose="020B0604020202020204"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39"/>
    <a:srgbClr val="F39205"/>
    <a:srgbClr val="95C121"/>
    <a:srgbClr val="E55F0E"/>
    <a:srgbClr val="F7F7F7"/>
    <a:srgbClr val="ADBF28"/>
    <a:srgbClr val="BBBBBB"/>
    <a:srgbClr val="0071A5"/>
    <a:srgbClr val="63A7C8"/>
    <a:srgbClr val="CCD7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00" d="100"/>
          <a:sy n="100" d="100"/>
        </p:scale>
        <p:origin x="5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80720-2B21-47B8-BD0F-48169387B413}" type="datetimeFigureOut">
              <a:rPr lang="es-ES" smtClean="0"/>
              <a:t>04/03/2024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0E630-8DE6-43BA-A45D-3F343D29753D}" type="slidenum">
              <a:rPr lang="es-ES" smtClean="0"/>
              <a:t>‹Nº›</a:t>
            </a:fld>
            <a:endParaRPr lang="es-ES"/>
          </a:p>
        </p:txBody>
      </p:sp>
    </p:spTree>
    <p:extLst>
      <p:ext uri="{BB962C8B-B14F-4D97-AF65-F5344CB8AC3E}">
        <p14:creationId xmlns:p14="http://schemas.microsoft.com/office/powerpoint/2010/main" val="3939029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ido Principal">
    <p:spTree>
      <p:nvGrpSpPr>
        <p:cNvPr id="1" name=""/>
        <p:cNvGrpSpPr/>
        <p:nvPr/>
      </p:nvGrpSpPr>
      <p:grpSpPr>
        <a:xfrm>
          <a:off x="0" y="0"/>
          <a:ext cx="0" cy="0"/>
          <a:chOff x="0" y="0"/>
          <a:chExt cx="0" cy="0"/>
        </a:xfrm>
      </p:grpSpPr>
      <p:sp>
        <p:nvSpPr>
          <p:cNvPr id="4" name="Marcador de texto 4"/>
          <p:cNvSpPr>
            <a:spLocks noGrp="1"/>
          </p:cNvSpPr>
          <p:nvPr>
            <p:ph type="body" sz="quarter" idx="11" hasCustomPrompt="1"/>
          </p:nvPr>
        </p:nvSpPr>
        <p:spPr>
          <a:xfrm>
            <a:off x="215659" y="2149230"/>
            <a:ext cx="2130879" cy="4424097"/>
          </a:xfrm>
          <a:prstGeom prst="rect">
            <a:avLst/>
          </a:prstGeom>
        </p:spPr>
        <p:txBody>
          <a:bodyPr/>
          <a:lstStyle>
            <a:lvl1pPr marL="0" indent="0" algn="l">
              <a:buNone/>
              <a:defRPr sz="800" b="0" baseline="0">
                <a:solidFill>
                  <a:schemeClr val="tx1">
                    <a:lumMod val="50000"/>
                    <a:lumOff val="50000"/>
                  </a:schemeClr>
                </a:solidFill>
                <a:latin typeface="Barlow" panose="00000500000000000000" pitchFamily="2" charset="0"/>
              </a:defRPr>
            </a:lvl1pPr>
          </a:lstStyle>
          <a:p>
            <a:pPr lvl="0"/>
            <a:r>
              <a:rPr lang="es-ES" dirty="0"/>
              <a:t>Escribe aquí el contenido de introducción.</a:t>
            </a:r>
          </a:p>
        </p:txBody>
      </p:sp>
      <p:sp>
        <p:nvSpPr>
          <p:cNvPr id="8" name="Marcador de texto 4"/>
          <p:cNvSpPr>
            <a:spLocks noGrp="1"/>
          </p:cNvSpPr>
          <p:nvPr>
            <p:ph type="body" sz="quarter" idx="14" hasCustomPrompt="1"/>
          </p:nvPr>
        </p:nvSpPr>
        <p:spPr>
          <a:xfrm>
            <a:off x="2616640" y="2149230"/>
            <a:ext cx="2130879" cy="4424097"/>
          </a:xfrm>
          <a:prstGeom prst="rect">
            <a:avLst/>
          </a:prstGeom>
        </p:spPr>
        <p:txBody>
          <a:bodyPr/>
          <a:lstStyle>
            <a:lvl1pPr marL="0" indent="0" algn="l">
              <a:buNone/>
              <a:defRPr sz="800" b="0" baseline="0">
                <a:solidFill>
                  <a:schemeClr val="tx1">
                    <a:lumMod val="50000"/>
                    <a:lumOff val="50000"/>
                  </a:schemeClr>
                </a:solidFill>
                <a:latin typeface="Barlow" panose="00000500000000000000" pitchFamily="2" charset="0"/>
              </a:defRPr>
            </a:lvl1pPr>
          </a:lstStyle>
          <a:p>
            <a:pPr lvl="0"/>
            <a:r>
              <a:rPr lang="es-ES" dirty="0"/>
              <a:t>Escribe aquí el contenido de los objetivos.</a:t>
            </a:r>
          </a:p>
        </p:txBody>
      </p:sp>
      <p:sp>
        <p:nvSpPr>
          <p:cNvPr id="11" name="Marcador de texto 4"/>
          <p:cNvSpPr>
            <a:spLocks noGrp="1"/>
          </p:cNvSpPr>
          <p:nvPr>
            <p:ph type="body" sz="quarter" idx="16" hasCustomPrompt="1"/>
          </p:nvPr>
        </p:nvSpPr>
        <p:spPr>
          <a:xfrm>
            <a:off x="5017621" y="2149230"/>
            <a:ext cx="2130879" cy="4424097"/>
          </a:xfrm>
          <a:prstGeom prst="rect">
            <a:avLst/>
          </a:prstGeom>
        </p:spPr>
        <p:txBody>
          <a:bodyPr/>
          <a:lstStyle>
            <a:lvl1pPr marL="0" indent="0" algn="l">
              <a:buNone/>
              <a:defRPr sz="800" b="0" baseline="0">
                <a:solidFill>
                  <a:schemeClr val="tx1">
                    <a:lumMod val="50000"/>
                    <a:lumOff val="50000"/>
                  </a:schemeClr>
                </a:solidFill>
                <a:latin typeface="Barlow" panose="00000500000000000000" pitchFamily="2" charset="0"/>
              </a:defRPr>
            </a:lvl1pPr>
          </a:lstStyle>
          <a:p>
            <a:pPr lvl="0"/>
            <a:r>
              <a:rPr lang="es-ES" dirty="0"/>
              <a:t>Escribe aquí el contenido de los métodos.</a:t>
            </a:r>
          </a:p>
        </p:txBody>
      </p:sp>
      <p:sp>
        <p:nvSpPr>
          <p:cNvPr id="14" name="Marcador de texto 4"/>
          <p:cNvSpPr>
            <a:spLocks noGrp="1"/>
          </p:cNvSpPr>
          <p:nvPr>
            <p:ph type="body" sz="quarter" idx="18" hasCustomPrompt="1"/>
          </p:nvPr>
        </p:nvSpPr>
        <p:spPr>
          <a:xfrm>
            <a:off x="7418602" y="2149230"/>
            <a:ext cx="2130879" cy="4424097"/>
          </a:xfrm>
          <a:prstGeom prst="rect">
            <a:avLst/>
          </a:prstGeom>
        </p:spPr>
        <p:txBody>
          <a:bodyPr/>
          <a:lstStyle>
            <a:lvl1pPr marL="0" indent="0" algn="l">
              <a:buNone/>
              <a:defRPr sz="800" b="0" baseline="0">
                <a:solidFill>
                  <a:schemeClr val="tx1">
                    <a:lumMod val="50000"/>
                    <a:lumOff val="50000"/>
                  </a:schemeClr>
                </a:solidFill>
                <a:latin typeface="Barlow" panose="00000500000000000000" pitchFamily="2" charset="0"/>
              </a:defRPr>
            </a:lvl1pPr>
          </a:lstStyle>
          <a:p>
            <a:pPr lvl="0"/>
            <a:r>
              <a:rPr lang="es-ES" dirty="0"/>
              <a:t>Escribe aquí el contenido de los resultados.</a:t>
            </a:r>
          </a:p>
        </p:txBody>
      </p:sp>
      <p:sp>
        <p:nvSpPr>
          <p:cNvPr id="17" name="Marcador de texto 4"/>
          <p:cNvSpPr>
            <a:spLocks noGrp="1"/>
          </p:cNvSpPr>
          <p:nvPr>
            <p:ph type="body" sz="quarter" idx="20" hasCustomPrompt="1"/>
          </p:nvPr>
        </p:nvSpPr>
        <p:spPr>
          <a:xfrm>
            <a:off x="9819584" y="2149230"/>
            <a:ext cx="2130879" cy="4424097"/>
          </a:xfrm>
          <a:prstGeom prst="rect">
            <a:avLst/>
          </a:prstGeom>
        </p:spPr>
        <p:txBody>
          <a:bodyPr/>
          <a:lstStyle>
            <a:lvl1pPr marL="0" indent="0" algn="l">
              <a:buNone/>
              <a:defRPr sz="800" b="0" baseline="0">
                <a:solidFill>
                  <a:schemeClr val="tx1">
                    <a:lumMod val="50000"/>
                    <a:lumOff val="50000"/>
                  </a:schemeClr>
                </a:solidFill>
                <a:latin typeface="Barlow" panose="00000500000000000000" pitchFamily="2" charset="0"/>
              </a:defRPr>
            </a:lvl1pPr>
          </a:lstStyle>
          <a:p>
            <a:pPr lvl="0"/>
            <a:r>
              <a:rPr lang="es-ES" dirty="0"/>
              <a:t>Escribe aquí el contenido de las conclusiones.</a:t>
            </a:r>
          </a:p>
        </p:txBody>
      </p:sp>
      <p:sp>
        <p:nvSpPr>
          <p:cNvPr id="15" name="Marcador de texto 4">
            <a:extLst>
              <a:ext uri="{FF2B5EF4-FFF2-40B4-BE49-F238E27FC236}">
                <a16:creationId xmlns:a16="http://schemas.microsoft.com/office/drawing/2014/main" id="{EAE2D602-3259-438F-AA04-2B9AFAF1C3F2}"/>
              </a:ext>
            </a:extLst>
          </p:cNvPr>
          <p:cNvSpPr>
            <a:spLocks noGrp="1"/>
          </p:cNvSpPr>
          <p:nvPr>
            <p:ph type="body" sz="quarter" idx="21" hasCustomPrompt="1"/>
          </p:nvPr>
        </p:nvSpPr>
        <p:spPr>
          <a:xfrm>
            <a:off x="3598426" y="355221"/>
            <a:ext cx="5907512" cy="263101"/>
          </a:xfrm>
          <a:prstGeom prst="rect">
            <a:avLst/>
          </a:prstGeom>
        </p:spPr>
        <p:txBody>
          <a:bodyPr/>
          <a:lstStyle>
            <a:lvl1pPr marL="0" indent="0" algn="l">
              <a:buNone/>
              <a:defRPr sz="1600" b="1" baseline="0">
                <a:solidFill>
                  <a:srgbClr val="0071A5"/>
                </a:solidFill>
                <a:latin typeface="Barlow" panose="00000500000000000000" pitchFamily="2" charset="0"/>
              </a:defRPr>
            </a:lvl1pPr>
          </a:lstStyle>
          <a:p>
            <a:pPr lvl="0"/>
            <a:r>
              <a:rPr lang="es-ES" dirty="0"/>
              <a:t>TÍTULO DE LA COMUNICACIÓN</a:t>
            </a:r>
          </a:p>
        </p:txBody>
      </p:sp>
      <p:sp>
        <p:nvSpPr>
          <p:cNvPr id="16" name="Marcador de texto 4">
            <a:extLst>
              <a:ext uri="{FF2B5EF4-FFF2-40B4-BE49-F238E27FC236}">
                <a16:creationId xmlns:a16="http://schemas.microsoft.com/office/drawing/2014/main" id="{34345D6E-4060-42F1-BF33-6E158F99937F}"/>
              </a:ext>
            </a:extLst>
          </p:cNvPr>
          <p:cNvSpPr>
            <a:spLocks noGrp="1"/>
          </p:cNvSpPr>
          <p:nvPr>
            <p:ph type="body" sz="quarter" idx="22" hasCustomPrompt="1"/>
          </p:nvPr>
        </p:nvSpPr>
        <p:spPr>
          <a:xfrm>
            <a:off x="3598426" y="886793"/>
            <a:ext cx="5907512" cy="263101"/>
          </a:xfrm>
          <a:prstGeom prst="rect">
            <a:avLst/>
          </a:prstGeom>
        </p:spPr>
        <p:txBody>
          <a:bodyPr/>
          <a:lstStyle>
            <a:lvl1pPr marL="0" indent="0" algn="l">
              <a:buNone/>
              <a:defRPr sz="1200" b="0" baseline="0">
                <a:solidFill>
                  <a:schemeClr val="tx1">
                    <a:lumMod val="50000"/>
                    <a:lumOff val="50000"/>
                  </a:schemeClr>
                </a:solidFill>
                <a:latin typeface="Barlow" panose="00000500000000000000" pitchFamily="2" charset="0"/>
              </a:defRPr>
            </a:lvl1pPr>
          </a:lstStyle>
          <a:p>
            <a:pPr lvl="0"/>
            <a:r>
              <a:rPr lang="es-ES" dirty="0"/>
              <a:t>AUTORES DE LA COMUNICACIÓN</a:t>
            </a:r>
          </a:p>
        </p:txBody>
      </p:sp>
    </p:spTree>
    <p:extLst>
      <p:ext uri="{BB962C8B-B14F-4D97-AF65-F5344CB8AC3E}">
        <p14:creationId xmlns:p14="http://schemas.microsoft.com/office/powerpoint/2010/main" val="92548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B9E1A64-5CC9-491A-8D15-E1D8B9C3C90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2" name="Marcador de texto 5">
            <a:extLst>
              <a:ext uri="{FF2B5EF4-FFF2-40B4-BE49-F238E27FC236}">
                <a16:creationId xmlns:a16="http://schemas.microsoft.com/office/drawing/2014/main" id="{50A88C9F-EC3C-40AD-8F5E-6F7454B9917E}"/>
              </a:ext>
            </a:extLst>
          </p:cNvPr>
          <p:cNvSpPr txBox="1">
            <a:spLocks/>
          </p:cNvSpPr>
          <p:nvPr userDrawn="1"/>
        </p:nvSpPr>
        <p:spPr>
          <a:xfrm>
            <a:off x="120830" y="1763549"/>
            <a:ext cx="2035834" cy="252486"/>
          </a:xfrm>
          <a:prstGeom prst="rect">
            <a:avLst/>
          </a:prstGeom>
        </p:spPr>
        <p:txBody>
          <a:bodyPr anchor="ctr" anchorCtr="0"/>
          <a:lstStyle>
            <a:lvl1pPr marL="0" indent="0" algn="l" defTabSz="914400" rtl="0" eaLnBrk="1" latinLnBrk="0" hangingPunct="1">
              <a:lnSpc>
                <a:spcPts val="2000"/>
              </a:lnSpc>
              <a:spcBef>
                <a:spcPts val="1000"/>
              </a:spcBef>
              <a:buFont typeface="Arial" panose="020B0604020202020204" pitchFamily="34" charset="0"/>
              <a:buNone/>
              <a:defRPr sz="1400" b="0" kern="1200" baseline="0">
                <a:solidFill>
                  <a:srgbClr val="1E447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b="1" spc="0" dirty="0">
                <a:solidFill>
                  <a:srgbClr val="0071A5"/>
                </a:solidFill>
                <a:latin typeface="Barlow" panose="00000500000000000000" pitchFamily="2" charset="0"/>
              </a:rPr>
              <a:t>Introducción</a:t>
            </a:r>
          </a:p>
        </p:txBody>
      </p:sp>
      <p:sp>
        <p:nvSpPr>
          <p:cNvPr id="44" name="Marcador de texto 5">
            <a:extLst>
              <a:ext uri="{FF2B5EF4-FFF2-40B4-BE49-F238E27FC236}">
                <a16:creationId xmlns:a16="http://schemas.microsoft.com/office/drawing/2014/main" id="{46150D59-E561-4E63-8117-ABA8F64E1BAA}"/>
              </a:ext>
            </a:extLst>
          </p:cNvPr>
          <p:cNvSpPr txBox="1">
            <a:spLocks/>
          </p:cNvSpPr>
          <p:nvPr userDrawn="1"/>
        </p:nvSpPr>
        <p:spPr>
          <a:xfrm>
            <a:off x="2524369" y="1763549"/>
            <a:ext cx="1572375" cy="252486"/>
          </a:xfrm>
          <a:prstGeom prst="rect">
            <a:avLst/>
          </a:prstGeom>
        </p:spPr>
        <p:txBody>
          <a:bodyPr anchor="ctr" anchorCtr="0"/>
          <a:lstStyle>
            <a:lvl1pPr marL="0" indent="0" algn="l" defTabSz="914400" rtl="0" eaLnBrk="1" latinLnBrk="0" hangingPunct="1">
              <a:lnSpc>
                <a:spcPts val="2000"/>
              </a:lnSpc>
              <a:spcBef>
                <a:spcPts val="1000"/>
              </a:spcBef>
              <a:buFont typeface="Arial" panose="020B0604020202020204" pitchFamily="34" charset="0"/>
              <a:buNone/>
              <a:defRPr sz="1400" b="0" kern="1200" baseline="0">
                <a:solidFill>
                  <a:srgbClr val="98A11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b="1" spc="0" dirty="0">
                <a:solidFill>
                  <a:srgbClr val="ADBF28"/>
                </a:solidFill>
                <a:latin typeface="Barlow" panose="00000500000000000000" pitchFamily="2" charset="0"/>
              </a:rPr>
              <a:t>Objetivos</a:t>
            </a:r>
          </a:p>
        </p:txBody>
      </p:sp>
      <p:sp>
        <p:nvSpPr>
          <p:cNvPr id="45" name="Marcador de texto 5">
            <a:extLst>
              <a:ext uri="{FF2B5EF4-FFF2-40B4-BE49-F238E27FC236}">
                <a16:creationId xmlns:a16="http://schemas.microsoft.com/office/drawing/2014/main" id="{C3635E05-3CAA-40A3-ACD2-E72A6221AE32}"/>
              </a:ext>
            </a:extLst>
          </p:cNvPr>
          <p:cNvSpPr txBox="1">
            <a:spLocks/>
          </p:cNvSpPr>
          <p:nvPr userDrawn="1"/>
        </p:nvSpPr>
        <p:spPr>
          <a:xfrm>
            <a:off x="4916113" y="1763549"/>
            <a:ext cx="1355272" cy="252486"/>
          </a:xfrm>
          <a:prstGeom prst="rect">
            <a:avLst/>
          </a:prstGeom>
        </p:spPr>
        <p:txBody>
          <a:bodyPr anchor="ctr" anchorCtr="0"/>
          <a:lstStyle>
            <a:lvl1pPr marL="0" indent="0" algn="l" defTabSz="914400" rtl="0" eaLnBrk="1" latinLnBrk="0" hangingPunct="1">
              <a:lnSpc>
                <a:spcPts val="2000"/>
              </a:lnSpc>
              <a:spcBef>
                <a:spcPts val="1000"/>
              </a:spcBef>
              <a:buFont typeface="Arial" panose="020B0604020202020204" pitchFamily="34" charset="0"/>
              <a:buNone/>
              <a:defRPr sz="1400" b="0" kern="1200" baseline="0">
                <a:solidFill>
                  <a:srgbClr val="1E447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b="1" spc="0" dirty="0">
                <a:solidFill>
                  <a:srgbClr val="E55F0E"/>
                </a:solidFill>
                <a:latin typeface="Barlow" panose="00000500000000000000" pitchFamily="2" charset="0"/>
              </a:rPr>
              <a:t>Métodos</a:t>
            </a:r>
          </a:p>
        </p:txBody>
      </p:sp>
      <p:sp>
        <p:nvSpPr>
          <p:cNvPr id="46" name="Marcador de texto 5">
            <a:extLst>
              <a:ext uri="{FF2B5EF4-FFF2-40B4-BE49-F238E27FC236}">
                <a16:creationId xmlns:a16="http://schemas.microsoft.com/office/drawing/2014/main" id="{0E375B4C-6B32-46C7-946A-D39D46C9A1A6}"/>
              </a:ext>
            </a:extLst>
          </p:cNvPr>
          <p:cNvSpPr txBox="1">
            <a:spLocks/>
          </p:cNvSpPr>
          <p:nvPr userDrawn="1"/>
        </p:nvSpPr>
        <p:spPr>
          <a:xfrm>
            <a:off x="7315038" y="1761700"/>
            <a:ext cx="1787978" cy="252486"/>
          </a:xfrm>
          <a:prstGeom prst="rect">
            <a:avLst/>
          </a:prstGeom>
        </p:spPr>
        <p:txBody>
          <a:bodyPr anchor="ctr" anchorCtr="0"/>
          <a:lstStyle>
            <a:lvl1pPr marL="0" indent="0" algn="l" defTabSz="914400" rtl="0" eaLnBrk="1" latinLnBrk="0" hangingPunct="1">
              <a:lnSpc>
                <a:spcPts val="2000"/>
              </a:lnSpc>
              <a:spcBef>
                <a:spcPts val="1000"/>
              </a:spcBef>
              <a:buFont typeface="Arial" panose="020B0604020202020204" pitchFamily="34" charset="0"/>
              <a:buNone/>
              <a:defRPr sz="1400" b="0" kern="1200" baseline="0">
                <a:solidFill>
                  <a:srgbClr val="98A11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b="1" spc="0" dirty="0">
                <a:solidFill>
                  <a:srgbClr val="F39205"/>
                </a:solidFill>
                <a:latin typeface="Barlow" panose="00000500000000000000" pitchFamily="2" charset="0"/>
              </a:rPr>
              <a:t>Resultados</a:t>
            </a:r>
          </a:p>
        </p:txBody>
      </p:sp>
      <p:sp>
        <p:nvSpPr>
          <p:cNvPr id="47" name="Marcador de texto 5">
            <a:extLst>
              <a:ext uri="{FF2B5EF4-FFF2-40B4-BE49-F238E27FC236}">
                <a16:creationId xmlns:a16="http://schemas.microsoft.com/office/drawing/2014/main" id="{24458C0C-149D-4D31-A3A0-BF7BC83F0256}"/>
              </a:ext>
            </a:extLst>
          </p:cNvPr>
          <p:cNvSpPr txBox="1">
            <a:spLocks/>
          </p:cNvSpPr>
          <p:nvPr userDrawn="1"/>
        </p:nvSpPr>
        <p:spPr>
          <a:xfrm>
            <a:off x="9720745" y="1761700"/>
            <a:ext cx="2133599" cy="252486"/>
          </a:xfrm>
          <a:prstGeom prst="rect">
            <a:avLst/>
          </a:prstGeom>
        </p:spPr>
        <p:txBody>
          <a:bodyPr anchor="ctr" anchorCtr="0"/>
          <a:lstStyle>
            <a:lvl1pPr marL="0" indent="0" algn="l" defTabSz="914400" rtl="0" eaLnBrk="1" latinLnBrk="0" hangingPunct="1">
              <a:lnSpc>
                <a:spcPts val="2000"/>
              </a:lnSpc>
              <a:spcBef>
                <a:spcPts val="1000"/>
              </a:spcBef>
              <a:buFont typeface="Arial" panose="020B0604020202020204" pitchFamily="34" charset="0"/>
              <a:buNone/>
              <a:defRPr sz="1400" b="0" kern="1200" baseline="0">
                <a:solidFill>
                  <a:srgbClr val="1E447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b="1" spc="0" dirty="0">
                <a:solidFill>
                  <a:srgbClr val="008E39"/>
                </a:solidFill>
                <a:latin typeface="Barlow" panose="00000500000000000000" pitchFamily="2" charset="0"/>
              </a:rPr>
              <a:t>Conclusiones</a:t>
            </a:r>
          </a:p>
        </p:txBody>
      </p:sp>
      <p:pic>
        <p:nvPicPr>
          <p:cNvPr id="19" name="Gráfico 18">
            <a:extLst>
              <a:ext uri="{FF2B5EF4-FFF2-40B4-BE49-F238E27FC236}">
                <a16:creationId xmlns:a16="http://schemas.microsoft.com/office/drawing/2014/main" id="{1A0E97E8-DC75-4113-8DFE-34D8EEE3B9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2125" y="2046372"/>
            <a:ext cx="2133600" cy="64197"/>
          </a:xfrm>
          <a:prstGeom prst="rect">
            <a:avLst/>
          </a:prstGeom>
        </p:spPr>
      </p:pic>
      <p:pic>
        <p:nvPicPr>
          <p:cNvPr id="20" name="Gráfico 19">
            <a:extLst>
              <a:ext uri="{FF2B5EF4-FFF2-40B4-BE49-F238E27FC236}">
                <a16:creationId xmlns:a16="http://schemas.microsoft.com/office/drawing/2014/main" id="{BDBC3366-A84A-45E8-80B3-937859F26A8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23171" y="2046372"/>
            <a:ext cx="2133600" cy="64197"/>
          </a:xfrm>
          <a:prstGeom prst="rect">
            <a:avLst/>
          </a:prstGeom>
        </p:spPr>
      </p:pic>
      <p:pic>
        <p:nvPicPr>
          <p:cNvPr id="21" name="Gráfico 20">
            <a:extLst>
              <a:ext uri="{FF2B5EF4-FFF2-40B4-BE49-F238E27FC236}">
                <a16:creationId xmlns:a16="http://schemas.microsoft.com/office/drawing/2014/main" id="{5D4B7445-4201-4DB6-8497-76940D5761B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010769" y="2046372"/>
            <a:ext cx="2133600" cy="64197"/>
          </a:xfrm>
          <a:prstGeom prst="rect">
            <a:avLst/>
          </a:prstGeom>
        </p:spPr>
      </p:pic>
      <p:pic>
        <p:nvPicPr>
          <p:cNvPr id="22" name="Gráfico 21">
            <a:extLst>
              <a:ext uri="{FF2B5EF4-FFF2-40B4-BE49-F238E27FC236}">
                <a16:creationId xmlns:a16="http://schemas.microsoft.com/office/drawing/2014/main" id="{C5883164-C2B6-4C89-B21E-1F2B949F116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421815" y="2046372"/>
            <a:ext cx="2133600" cy="64197"/>
          </a:xfrm>
          <a:prstGeom prst="rect">
            <a:avLst/>
          </a:prstGeom>
        </p:spPr>
      </p:pic>
      <p:pic>
        <p:nvPicPr>
          <p:cNvPr id="23" name="Gráfico 22">
            <a:extLst>
              <a:ext uri="{FF2B5EF4-FFF2-40B4-BE49-F238E27FC236}">
                <a16:creationId xmlns:a16="http://schemas.microsoft.com/office/drawing/2014/main" id="{2E844568-BCBE-4605-9BE7-A8C3368E470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832861" y="2046372"/>
            <a:ext cx="2133600" cy="64197"/>
          </a:xfrm>
          <a:prstGeom prst="rect">
            <a:avLst/>
          </a:prstGeom>
        </p:spPr>
      </p:pic>
    </p:spTree>
    <p:extLst>
      <p:ext uri="{BB962C8B-B14F-4D97-AF65-F5344CB8AC3E}">
        <p14:creationId xmlns:p14="http://schemas.microsoft.com/office/powerpoint/2010/main" val="2597804127"/>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4127F72B-C3CD-46A1-A20B-BF9087A9E431}"/>
              </a:ext>
            </a:extLst>
          </p:cNvPr>
          <p:cNvSpPr>
            <a:spLocks noGrp="1"/>
          </p:cNvSpPr>
          <p:nvPr>
            <p:ph type="body" sz="quarter" idx="11"/>
          </p:nvPr>
        </p:nvSpPr>
        <p:spPr>
          <a:xfrm>
            <a:off x="241537" y="2149230"/>
            <a:ext cx="2130879" cy="4424097"/>
          </a:xfrm>
        </p:spPr>
        <p:txBody>
          <a:bodyPr/>
          <a:lstStyle/>
          <a:p>
            <a:pPr algn="just"/>
            <a:r>
              <a:rPr lang="en-US" sz="1000" i="1" dirty="0">
                <a:solidFill>
                  <a:schemeClr val="tx1"/>
                </a:solidFill>
                <a:latin typeface="+mn-lt"/>
              </a:rPr>
              <a:t>Calanus </a:t>
            </a:r>
            <a:r>
              <a:rPr lang="en-US" sz="1000" i="1" dirty="0" err="1">
                <a:solidFill>
                  <a:schemeClr val="tx1"/>
                </a:solidFill>
                <a:latin typeface="+mn-lt"/>
              </a:rPr>
              <a:t>finmarchicus</a:t>
            </a:r>
            <a:r>
              <a:rPr lang="en-US" sz="1000" i="1" dirty="0">
                <a:solidFill>
                  <a:schemeClr val="tx1"/>
                </a:solidFill>
                <a:latin typeface="+mn-lt"/>
              </a:rPr>
              <a:t> </a:t>
            </a:r>
            <a:r>
              <a:rPr lang="en-US" sz="1000" dirty="0">
                <a:solidFill>
                  <a:schemeClr val="tx1"/>
                </a:solidFill>
                <a:latin typeface="+mn-lt"/>
              </a:rPr>
              <a:t>are copepods belonging to the zooplankton. They are a highly abundant natural resource in the North Sea, but are currently underutilized. Their chemical composition makes them a valuable functional ingredient for animal and human food, as they are rich in astaxanthin and omega-3 fatty acids, and have a well-balanced amino acid composition. The protein can be hydrolyzed to produce protein hydrolysates, which may have technological (e.g., antioxidant) and/or bioactive properties. However, there is limited information available regarding their use for this purpose.</a:t>
            </a:r>
          </a:p>
          <a:p>
            <a:pPr algn="just"/>
            <a:endParaRPr lang="en-US" sz="1000" dirty="0">
              <a:solidFill>
                <a:schemeClr val="tx1"/>
              </a:solidFill>
              <a:latin typeface="+mn-lt"/>
            </a:endParaRPr>
          </a:p>
          <a:p>
            <a:pPr algn="just"/>
            <a:endParaRPr lang="en-US" sz="1000" dirty="0">
              <a:solidFill>
                <a:schemeClr val="tx1"/>
              </a:solidFill>
              <a:latin typeface="+mn-lt"/>
            </a:endParaRPr>
          </a:p>
          <a:p>
            <a:pPr algn="just"/>
            <a:endParaRPr lang="es-ES" sz="1000" dirty="0">
              <a:solidFill>
                <a:schemeClr val="tx1"/>
              </a:solidFill>
              <a:latin typeface="+mn-lt"/>
            </a:endParaRPr>
          </a:p>
        </p:txBody>
      </p:sp>
      <p:sp>
        <p:nvSpPr>
          <p:cNvPr id="8" name="Marcador de texto 7">
            <a:extLst>
              <a:ext uri="{FF2B5EF4-FFF2-40B4-BE49-F238E27FC236}">
                <a16:creationId xmlns:a16="http://schemas.microsoft.com/office/drawing/2014/main" id="{B08827F2-AE8B-471A-9683-7199FF8BAF41}"/>
              </a:ext>
            </a:extLst>
          </p:cNvPr>
          <p:cNvSpPr>
            <a:spLocks noGrp="1"/>
          </p:cNvSpPr>
          <p:nvPr>
            <p:ph type="body" sz="quarter" idx="14"/>
          </p:nvPr>
        </p:nvSpPr>
        <p:spPr>
          <a:xfrm>
            <a:off x="2642518" y="2149230"/>
            <a:ext cx="2130879" cy="4424097"/>
          </a:xfrm>
        </p:spPr>
        <p:txBody>
          <a:bodyPr/>
          <a:lstStyle/>
          <a:p>
            <a:pPr algn="just"/>
            <a:r>
              <a:rPr lang="en-US" sz="1000" dirty="0">
                <a:solidFill>
                  <a:schemeClr val="tx1"/>
                </a:solidFill>
                <a:latin typeface="+mn-lt"/>
              </a:rPr>
              <a:t>The aim of this study was to analyze the antioxidant properties of various protein hydrolysates from </a:t>
            </a:r>
            <a:r>
              <a:rPr lang="en-US" sz="1000" i="1" dirty="0">
                <a:solidFill>
                  <a:schemeClr val="tx1"/>
                </a:solidFill>
                <a:latin typeface="+mn-lt"/>
              </a:rPr>
              <a:t>Calanus </a:t>
            </a:r>
            <a:r>
              <a:rPr lang="en-US" sz="1000" i="1" dirty="0" err="1">
                <a:solidFill>
                  <a:schemeClr val="tx1"/>
                </a:solidFill>
                <a:latin typeface="+mn-lt"/>
              </a:rPr>
              <a:t>finmarchicus</a:t>
            </a:r>
            <a:r>
              <a:rPr lang="en-US" sz="1000" i="1" dirty="0">
                <a:solidFill>
                  <a:schemeClr val="tx1"/>
                </a:solidFill>
                <a:latin typeface="+mn-lt"/>
              </a:rPr>
              <a:t> </a:t>
            </a:r>
            <a:r>
              <a:rPr lang="en-US" sz="1000" dirty="0">
                <a:solidFill>
                  <a:schemeClr val="tx1"/>
                </a:solidFill>
                <a:latin typeface="+mn-lt"/>
              </a:rPr>
              <a:t>and thus to evaluate their potential as functional ingredients. The research aims to contribute to the sustainable growth of the fishing sector.</a:t>
            </a:r>
          </a:p>
          <a:p>
            <a:pPr algn="just"/>
            <a:endParaRPr lang="en-US" sz="1000" dirty="0">
              <a:solidFill>
                <a:schemeClr val="tx1"/>
              </a:solidFill>
              <a:latin typeface="+mn-lt"/>
            </a:endParaRPr>
          </a:p>
          <a:p>
            <a:pPr algn="just"/>
            <a:endParaRPr lang="en-US" sz="1000" dirty="0">
              <a:solidFill>
                <a:schemeClr val="tx1"/>
              </a:solidFill>
              <a:latin typeface="+mn-lt"/>
            </a:endParaRPr>
          </a:p>
          <a:p>
            <a:pPr algn="just"/>
            <a:endParaRPr lang="en-US" sz="1000" dirty="0">
              <a:solidFill>
                <a:schemeClr val="tx1"/>
              </a:solidFill>
              <a:latin typeface="+mn-lt"/>
            </a:endParaRPr>
          </a:p>
          <a:p>
            <a:pPr algn="just"/>
            <a:endParaRPr lang="en-US" sz="1000" dirty="0">
              <a:solidFill>
                <a:schemeClr val="tx1"/>
              </a:solidFill>
              <a:latin typeface="+mn-lt"/>
            </a:endParaRPr>
          </a:p>
          <a:p>
            <a:pPr algn="just"/>
            <a:endParaRPr lang="en-US" sz="1000" dirty="0">
              <a:solidFill>
                <a:schemeClr val="tx1"/>
              </a:solidFill>
              <a:latin typeface="+mn-lt"/>
            </a:endParaRPr>
          </a:p>
          <a:p>
            <a:pPr algn="just"/>
            <a:endParaRPr lang="en-US" sz="1000" dirty="0">
              <a:solidFill>
                <a:schemeClr val="tx1"/>
              </a:solidFill>
              <a:latin typeface="+mn-lt"/>
            </a:endParaRPr>
          </a:p>
          <a:p>
            <a:pPr algn="just"/>
            <a:endParaRPr lang="es-ES" sz="1000" dirty="0">
              <a:solidFill>
                <a:schemeClr val="tx1"/>
              </a:solidFill>
              <a:latin typeface="+mn-lt"/>
            </a:endParaRPr>
          </a:p>
        </p:txBody>
      </p:sp>
      <p:sp>
        <p:nvSpPr>
          <p:cNvPr id="11" name="Marcador de texto 10">
            <a:extLst>
              <a:ext uri="{FF2B5EF4-FFF2-40B4-BE49-F238E27FC236}">
                <a16:creationId xmlns:a16="http://schemas.microsoft.com/office/drawing/2014/main" id="{16367A7B-96B2-474A-B15D-5ED5C821A288}"/>
              </a:ext>
            </a:extLst>
          </p:cNvPr>
          <p:cNvSpPr>
            <a:spLocks noGrp="1"/>
          </p:cNvSpPr>
          <p:nvPr>
            <p:ph type="body" sz="quarter" idx="16"/>
          </p:nvPr>
        </p:nvSpPr>
        <p:spPr>
          <a:xfrm>
            <a:off x="5043499" y="2149230"/>
            <a:ext cx="2130879" cy="4424097"/>
          </a:xfrm>
        </p:spPr>
        <p:txBody>
          <a:bodyPr/>
          <a:lstStyle/>
          <a:p>
            <a:pPr algn="just"/>
            <a:r>
              <a:rPr lang="en-US" sz="1000" dirty="0">
                <a:solidFill>
                  <a:schemeClr val="tx1"/>
                </a:solidFill>
                <a:latin typeface="+mn-lt"/>
              </a:rPr>
              <a:t>The marine zooplankter </a:t>
            </a:r>
            <a:r>
              <a:rPr lang="en-US" sz="1000" i="1" dirty="0">
                <a:solidFill>
                  <a:schemeClr val="tx1"/>
                </a:solidFill>
                <a:latin typeface="+mn-lt"/>
              </a:rPr>
              <a:t>Calanus </a:t>
            </a:r>
            <a:r>
              <a:rPr lang="en-US" sz="1000" i="1" dirty="0" err="1">
                <a:solidFill>
                  <a:schemeClr val="tx1"/>
                </a:solidFill>
                <a:latin typeface="+mn-lt"/>
              </a:rPr>
              <a:t>finmarchicus</a:t>
            </a:r>
            <a:r>
              <a:rPr lang="en-US" sz="1000" dirty="0">
                <a:solidFill>
                  <a:schemeClr val="tx1"/>
                </a:solidFill>
                <a:latin typeface="+mn-lt"/>
              </a:rPr>
              <a:t> were harvested by fishing vessels in the North Sea. After capture, they were lyophilized and their protein was hydrolyzed using various commercial enzymes:  </a:t>
            </a:r>
            <a:r>
              <a:rPr lang="en-US" sz="1000" dirty="0" err="1">
                <a:solidFill>
                  <a:schemeClr val="tx1"/>
                </a:solidFill>
                <a:latin typeface="+mn-lt"/>
              </a:rPr>
              <a:t>Protamex</a:t>
            </a:r>
            <a:r>
              <a:rPr lang="en-US" sz="1000" dirty="0">
                <a:solidFill>
                  <a:schemeClr val="tx1"/>
                </a:solidFill>
                <a:latin typeface="+mn-lt"/>
              </a:rPr>
              <a:t> from Novozymes (Sample P), Papain/Bromelain from </a:t>
            </a:r>
            <a:r>
              <a:rPr lang="en-US" sz="1000" dirty="0" err="1">
                <a:solidFill>
                  <a:schemeClr val="tx1"/>
                </a:solidFill>
                <a:latin typeface="+mn-lt"/>
              </a:rPr>
              <a:t>Enzybel</a:t>
            </a:r>
            <a:r>
              <a:rPr lang="en-US" sz="1000" dirty="0">
                <a:solidFill>
                  <a:schemeClr val="tx1"/>
                </a:solidFill>
                <a:latin typeface="+mn-lt"/>
              </a:rPr>
              <a:t> (Sample P/B), </a:t>
            </a:r>
            <a:r>
              <a:rPr lang="en-US" sz="1000" dirty="0" err="1">
                <a:solidFill>
                  <a:schemeClr val="tx1"/>
                </a:solidFill>
                <a:latin typeface="+mn-lt"/>
              </a:rPr>
              <a:t>Promod</a:t>
            </a:r>
            <a:r>
              <a:rPr lang="en-US" sz="1000" dirty="0">
                <a:solidFill>
                  <a:schemeClr val="tx1"/>
                </a:solidFill>
                <a:latin typeface="+mn-lt"/>
              </a:rPr>
              <a:t> 950L/</a:t>
            </a:r>
            <a:r>
              <a:rPr lang="en-US" sz="1000" dirty="0" err="1">
                <a:solidFill>
                  <a:schemeClr val="tx1"/>
                </a:solidFill>
                <a:latin typeface="+mn-lt"/>
              </a:rPr>
              <a:t>Flavorpro</a:t>
            </a:r>
            <a:r>
              <a:rPr lang="en-US" sz="1000" dirty="0">
                <a:solidFill>
                  <a:schemeClr val="tx1"/>
                </a:solidFill>
                <a:latin typeface="+mn-lt"/>
              </a:rPr>
              <a:t> 766 MDP from Biocatalysts (Sample P/F). Also, endogenous enzymes were used (Sample E). In addition, one sample was subjected to an industrial ensiling process at acidic pH (Sample S). </a:t>
            </a:r>
          </a:p>
          <a:p>
            <a:pPr algn="just"/>
            <a:r>
              <a:rPr lang="en-US" sz="1000" dirty="0">
                <a:solidFill>
                  <a:schemeClr val="tx1"/>
                </a:solidFill>
                <a:latin typeface="+mn-lt"/>
              </a:rPr>
              <a:t>The antioxidant capacity was assessed using the ABTS and FRAP methods, while the </a:t>
            </a:r>
            <a:r>
              <a:rPr lang="en-US" sz="1000" dirty="0" err="1">
                <a:solidFill>
                  <a:schemeClr val="tx1"/>
                </a:solidFill>
                <a:latin typeface="+mn-lt"/>
              </a:rPr>
              <a:t>Fohlin</a:t>
            </a:r>
            <a:r>
              <a:rPr lang="en-US" sz="1000" dirty="0">
                <a:solidFill>
                  <a:schemeClr val="tx1"/>
                </a:solidFill>
                <a:latin typeface="+mn-lt"/>
              </a:rPr>
              <a:t> method was used to evaluate the phenolic compound content.</a:t>
            </a:r>
            <a:endParaRPr lang="es-ES" sz="1000" dirty="0">
              <a:solidFill>
                <a:schemeClr val="tx1"/>
              </a:solidFill>
              <a:latin typeface="+mn-lt"/>
            </a:endParaRPr>
          </a:p>
        </p:txBody>
      </p:sp>
      <p:sp>
        <p:nvSpPr>
          <p:cNvPr id="12" name="Marcador de texto 11">
            <a:extLst>
              <a:ext uri="{FF2B5EF4-FFF2-40B4-BE49-F238E27FC236}">
                <a16:creationId xmlns:a16="http://schemas.microsoft.com/office/drawing/2014/main" id="{C8E8AAF7-6924-4EC4-87D1-5029F1D11BF2}"/>
              </a:ext>
            </a:extLst>
          </p:cNvPr>
          <p:cNvSpPr>
            <a:spLocks noGrp="1"/>
          </p:cNvSpPr>
          <p:nvPr>
            <p:ph type="body" sz="quarter" idx="18"/>
          </p:nvPr>
        </p:nvSpPr>
        <p:spPr/>
        <p:txBody>
          <a:bodyPr/>
          <a:lstStyle/>
          <a:p>
            <a:pPr algn="just"/>
            <a:r>
              <a:rPr lang="en-US" sz="1000" dirty="0">
                <a:solidFill>
                  <a:schemeClr val="tx1"/>
                </a:solidFill>
                <a:latin typeface="+mn-lt"/>
              </a:rPr>
              <a:t>All samples exhibited good antioxidant capacity. The FRAP assay results indicated that the silage has twice the antioxidant capacity of the other samples, which were very similar. However, the ABTS assay showed that the silage had an antioxidant capacity five times lower than the rest of the samples. Additionally, the phenol content of the silage was lower than that of the other samples, suggesting that the treatment at acid pH may cause degradation of aromatic amino acids.</a:t>
            </a:r>
          </a:p>
          <a:p>
            <a:pPr algn="just"/>
            <a:endParaRPr lang="en-US" sz="1000" dirty="0">
              <a:solidFill>
                <a:schemeClr val="tx1"/>
              </a:solidFill>
              <a:latin typeface="+mn-lt"/>
            </a:endParaRPr>
          </a:p>
          <a:p>
            <a:pPr algn="just"/>
            <a:r>
              <a:rPr lang="en-US" sz="900" i="1" dirty="0">
                <a:solidFill>
                  <a:schemeClr val="tx1"/>
                </a:solidFill>
                <a:latin typeface="+mn-lt"/>
              </a:rPr>
              <a:t>Antioxidant activity. ABTS results expressed as mg ascorbic acid/g; FRAP results expressed as </a:t>
            </a:r>
            <a:r>
              <a:rPr lang="en-US" sz="900" i="1" dirty="0" err="1">
                <a:solidFill>
                  <a:schemeClr val="tx1"/>
                </a:solidFill>
                <a:latin typeface="+mn-lt"/>
              </a:rPr>
              <a:t>mEquiv</a:t>
            </a:r>
            <a:r>
              <a:rPr lang="en-US" sz="900" i="1" dirty="0">
                <a:solidFill>
                  <a:schemeClr val="tx1"/>
                </a:solidFill>
                <a:latin typeface="+mn-lt"/>
              </a:rPr>
              <a:t> Mohr salt/g; Phenol content expressed as mg Gallic acid/g</a:t>
            </a:r>
          </a:p>
          <a:p>
            <a:pPr algn="just"/>
            <a:endParaRPr lang="en-US" sz="1000" i="1" dirty="0">
              <a:solidFill>
                <a:schemeClr val="tx1"/>
              </a:solidFill>
              <a:latin typeface="+mn-lt"/>
            </a:endParaRPr>
          </a:p>
          <a:p>
            <a:pPr algn="just"/>
            <a:endParaRPr lang="en-US" sz="1000" dirty="0">
              <a:solidFill>
                <a:schemeClr val="tx1"/>
              </a:solidFill>
              <a:latin typeface="+mn-lt"/>
            </a:endParaRPr>
          </a:p>
          <a:p>
            <a:pPr algn="just"/>
            <a:endParaRPr lang="es-ES" sz="1000" dirty="0">
              <a:solidFill>
                <a:schemeClr val="tx1"/>
              </a:solidFill>
              <a:latin typeface="+mn-lt"/>
            </a:endParaRPr>
          </a:p>
        </p:txBody>
      </p:sp>
      <p:sp>
        <p:nvSpPr>
          <p:cNvPr id="13" name="Marcador de texto 12">
            <a:extLst>
              <a:ext uri="{FF2B5EF4-FFF2-40B4-BE49-F238E27FC236}">
                <a16:creationId xmlns:a16="http://schemas.microsoft.com/office/drawing/2014/main" id="{1C4DB8D2-AB07-462A-A7A1-6D9B89EDA234}"/>
              </a:ext>
            </a:extLst>
          </p:cNvPr>
          <p:cNvSpPr>
            <a:spLocks noGrp="1"/>
          </p:cNvSpPr>
          <p:nvPr>
            <p:ph type="body" sz="quarter" idx="20"/>
          </p:nvPr>
        </p:nvSpPr>
        <p:spPr>
          <a:xfrm>
            <a:off x="9819584" y="2149230"/>
            <a:ext cx="2270816" cy="4424097"/>
          </a:xfrm>
        </p:spPr>
        <p:txBody>
          <a:bodyPr/>
          <a:lstStyle/>
          <a:p>
            <a:pPr algn="just"/>
            <a:r>
              <a:rPr lang="en-US" sz="1000" dirty="0">
                <a:solidFill>
                  <a:schemeClr val="tx1"/>
                </a:solidFill>
                <a:latin typeface="+mn-lt"/>
              </a:rPr>
              <a:t>Protein hydrolysates derived from </a:t>
            </a:r>
            <a:r>
              <a:rPr lang="en-US" sz="1000" i="1" dirty="0">
                <a:solidFill>
                  <a:schemeClr val="tx1"/>
                </a:solidFill>
                <a:latin typeface="+mn-lt"/>
              </a:rPr>
              <a:t>Calanus </a:t>
            </a:r>
            <a:r>
              <a:rPr lang="en-US" sz="1000" i="1" dirty="0" err="1">
                <a:solidFill>
                  <a:schemeClr val="tx1"/>
                </a:solidFill>
                <a:latin typeface="+mn-lt"/>
              </a:rPr>
              <a:t>finmarchicus</a:t>
            </a:r>
            <a:r>
              <a:rPr lang="en-US" sz="1000" i="1" dirty="0">
                <a:solidFill>
                  <a:schemeClr val="tx1"/>
                </a:solidFill>
                <a:latin typeface="+mn-lt"/>
              </a:rPr>
              <a:t> </a:t>
            </a:r>
            <a:r>
              <a:rPr lang="en-US" sz="1000" dirty="0">
                <a:solidFill>
                  <a:schemeClr val="tx1"/>
                </a:solidFill>
                <a:latin typeface="+mn-lt"/>
              </a:rPr>
              <a:t>exhibit antioxidant activity and may be of interest to the industry due to their potential applications in animal and human food. These compounds can serve as technological ingredients to extend the shelf life of food, particularly of marine origin, and/or as functional ingredients with health benefits.</a:t>
            </a:r>
            <a:endParaRPr lang="es-ES" sz="1000" dirty="0">
              <a:solidFill>
                <a:schemeClr val="tx1"/>
              </a:solidFill>
              <a:latin typeface="+mn-lt"/>
            </a:endParaRPr>
          </a:p>
          <a:p>
            <a:pPr algn="just"/>
            <a:endParaRPr lang="en-US" sz="1000" dirty="0">
              <a:solidFill>
                <a:schemeClr val="tx1"/>
              </a:solidFill>
              <a:latin typeface="+mn-lt"/>
            </a:endParaRPr>
          </a:p>
          <a:p>
            <a:pPr algn="just"/>
            <a:endParaRPr lang="en-US" sz="1000" dirty="0">
              <a:solidFill>
                <a:schemeClr val="tx1"/>
              </a:solidFill>
              <a:latin typeface="+mn-lt"/>
            </a:endParaRPr>
          </a:p>
          <a:p>
            <a:pPr algn="just"/>
            <a:r>
              <a:rPr lang="en-US" sz="1000" b="1" dirty="0">
                <a:solidFill>
                  <a:schemeClr val="tx1"/>
                </a:solidFill>
                <a:latin typeface="+mn-lt"/>
              </a:rPr>
              <a:t>Acknowledgment: </a:t>
            </a:r>
            <a:r>
              <a:rPr lang="en-US" sz="1000" dirty="0">
                <a:solidFill>
                  <a:schemeClr val="tx1"/>
                </a:solidFill>
                <a:latin typeface="+mn-lt"/>
              </a:rPr>
              <a:t>Grant PID2020-116142RB-I00 funded by MCIN/ AEI/10.13039/501100011033/. Grant ref. 320536 funded by The Research Council of Norway</a:t>
            </a:r>
          </a:p>
          <a:p>
            <a:pPr algn="just"/>
            <a:r>
              <a:rPr lang="en-US" sz="1000" dirty="0">
                <a:solidFill>
                  <a:schemeClr val="tx1"/>
                </a:solidFill>
                <a:latin typeface="+mn-lt"/>
              </a:rPr>
              <a:t> </a:t>
            </a:r>
            <a:endParaRPr lang="es-ES" sz="1000" dirty="0">
              <a:solidFill>
                <a:schemeClr val="tx1"/>
              </a:solidFill>
              <a:latin typeface="+mn-lt"/>
            </a:endParaRPr>
          </a:p>
        </p:txBody>
      </p:sp>
      <p:sp>
        <p:nvSpPr>
          <p:cNvPr id="14" name="Marcador de texto 13">
            <a:extLst>
              <a:ext uri="{FF2B5EF4-FFF2-40B4-BE49-F238E27FC236}">
                <a16:creationId xmlns:a16="http://schemas.microsoft.com/office/drawing/2014/main" id="{CEE07DD9-D6F2-43C6-865B-8872DC5D38BE}"/>
              </a:ext>
            </a:extLst>
          </p:cNvPr>
          <p:cNvSpPr>
            <a:spLocks noGrp="1"/>
          </p:cNvSpPr>
          <p:nvPr>
            <p:ph type="body" sz="quarter" idx="21"/>
          </p:nvPr>
        </p:nvSpPr>
        <p:spPr>
          <a:xfrm>
            <a:off x="3848100" y="339946"/>
            <a:ext cx="5259420" cy="263101"/>
          </a:xfrm>
        </p:spPr>
        <p:txBody>
          <a:bodyPr/>
          <a:lstStyle/>
          <a:p>
            <a:pPr algn="ctr"/>
            <a:r>
              <a:rPr lang="en-US" dirty="0"/>
              <a:t>MARINE COPEPODS AS A NEW SOURCE OF </a:t>
            </a:r>
          </a:p>
          <a:p>
            <a:pPr algn="ctr"/>
            <a:r>
              <a:rPr lang="en-US" dirty="0"/>
              <a:t>ANTIOXIDANT INGREDIENTS</a:t>
            </a:r>
            <a:endParaRPr lang="es-ES" dirty="0"/>
          </a:p>
          <a:p>
            <a:pPr algn="ctr"/>
            <a:endParaRPr lang="es-ES" dirty="0"/>
          </a:p>
        </p:txBody>
      </p:sp>
      <p:sp>
        <p:nvSpPr>
          <p:cNvPr id="15" name="Marcador de texto 14">
            <a:extLst>
              <a:ext uri="{FF2B5EF4-FFF2-40B4-BE49-F238E27FC236}">
                <a16:creationId xmlns:a16="http://schemas.microsoft.com/office/drawing/2014/main" id="{9E79007C-6D4A-4528-810E-08840910E613}"/>
              </a:ext>
            </a:extLst>
          </p:cNvPr>
          <p:cNvSpPr>
            <a:spLocks noGrp="1"/>
          </p:cNvSpPr>
          <p:nvPr>
            <p:ph type="body" sz="quarter" idx="22"/>
          </p:nvPr>
        </p:nvSpPr>
        <p:spPr>
          <a:xfrm>
            <a:off x="3448722" y="1098243"/>
            <a:ext cx="5951055" cy="263101"/>
          </a:xfrm>
        </p:spPr>
        <p:txBody>
          <a:bodyPr/>
          <a:lstStyle/>
          <a:p>
            <a:r>
              <a:rPr lang="es-ES" sz="1050" dirty="0">
                <a:solidFill>
                  <a:schemeClr val="tx1"/>
                </a:solidFill>
                <a:latin typeface="+mn-lt"/>
              </a:rPr>
              <a:t>Martínez-Alvarez O</a:t>
            </a:r>
            <a:r>
              <a:rPr lang="es-ES" sz="1050" baseline="30000" dirty="0">
                <a:solidFill>
                  <a:schemeClr val="tx1"/>
                </a:solidFill>
                <a:latin typeface="+mn-lt"/>
              </a:rPr>
              <a:t>1</a:t>
            </a:r>
            <a:r>
              <a:rPr lang="es-ES" sz="1050" dirty="0">
                <a:solidFill>
                  <a:schemeClr val="tx1"/>
                </a:solidFill>
                <a:latin typeface="+mn-lt"/>
              </a:rPr>
              <a:t>, Slizyte R</a:t>
            </a:r>
            <a:r>
              <a:rPr lang="es-ES" sz="1050" baseline="30000" dirty="0">
                <a:solidFill>
                  <a:schemeClr val="tx1"/>
                </a:solidFill>
                <a:latin typeface="+mn-lt"/>
              </a:rPr>
              <a:t>2</a:t>
            </a:r>
            <a:r>
              <a:rPr lang="es-ES" sz="1050" dirty="0">
                <a:solidFill>
                  <a:schemeClr val="tx1"/>
                </a:solidFill>
                <a:latin typeface="+mn-lt"/>
              </a:rPr>
              <a:t>, </a:t>
            </a:r>
            <a:r>
              <a:rPr lang="es-ES" sz="1050" dirty="0" err="1">
                <a:solidFill>
                  <a:schemeClr val="tx1"/>
                </a:solidFill>
                <a:latin typeface="+mn-lt"/>
              </a:rPr>
              <a:t>Mozuraityte</a:t>
            </a:r>
            <a:r>
              <a:rPr lang="es-ES" sz="1050" dirty="0">
                <a:solidFill>
                  <a:schemeClr val="tx1"/>
                </a:solidFill>
                <a:latin typeface="+mn-lt"/>
              </a:rPr>
              <a:t> R</a:t>
            </a:r>
            <a:r>
              <a:rPr lang="es-ES" sz="1050" baseline="30000" dirty="0">
                <a:solidFill>
                  <a:schemeClr val="tx1"/>
                </a:solidFill>
                <a:latin typeface="+mn-lt"/>
              </a:rPr>
              <a:t>2</a:t>
            </a:r>
            <a:r>
              <a:rPr lang="es-ES" sz="1050" dirty="0">
                <a:solidFill>
                  <a:schemeClr val="tx1"/>
                </a:solidFill>
                <a:latin typeface="+mn-lt"/>
              </a:rPr>
              <a:t>, Albrektsen S</a:t>
            </a:r>
            <a:r>
              <a:rPr lang="es-ES" sz="1050" baseline="30000" dirty="0">
                <a:solidFill>
                  <a:schemeClr val="tx1"/>
                </a:solidFill>
                <a:latin typeface="+mn-lt"/>
              </a:rPr>
              <a:t>3</a:t>
            </a:r>
            <a:r>
              <a:rPr lang="es-ES" sz="1050" dirty="0">
                <a:solidFill>
                  <a:schemeClr val="tx1"/>
                </a:solidFill>
                <a:latin typeface="+mn-lt"/>
              </a:rPr>
              <a:t>, Standal I</a:t>
            </a:r>
            <a:r>
              <a:rPr lang="es-ES" sz="1050" baseline="30000" dirty="0">
                <a:solidFill>
                  <a:schemeClr val="tx1"/>
                </a:solidFill>
                <a:latin typeface="+mn-lt"/>
              </a:rPr>
              <a:t>2</a:t>
            </a:r>
          </a:p>
          <a:p>
            <a:r>
              <a:rPr lang="es-ES" sz="900" dirty="0">
                <a:solidFill>
                  <a:schemeClr val="tx1"/>
                </a:solidFill>
                <a:latin typeface="+mn-lt"/>
              </a:rPr>
              <a:t>1 </a:t>
            </a:r>
            <a:r>
              <a:rPr lang="es-ES" sz="900" dirty="0" err="1">
                <a:solidFill>
                  <a:schemeClr val="tx1"/>
                </a:solidFill>
                <a:latin typeface="+mn-lt"/>
              </a:rPr>
              <a:t>Institute</a:t>
            </a:r>
            <a:r>
              <a:rPr lang="es-ES" sz="900" dirty="0">
                <a:solidFill>
                  <a:schemeClr val="tx1"/>
                </a:solidFill>
                <a:latin typeface="+mn-lt"/>
              </a:rPr>
              <a:t> </a:t>
            </a:r>
            <a:r>
              <a:rPr lang="es-ES" sz="900" dirty="0" err="1">
                <a:solidFill>
                  <a:schemeClr val="tx1"/>
                </a:solidFill>
                <a:latin typeface="+mn-lt"/>
              </a:rPr>
              <a:t>of</a:t>
            </a:r>
            <a:r>
              <a:rPr lang="es-ES" sz="900" dirty="0">
                <a:solidFill>
                  <a:schemeClr val="tx1"/>
                </a:solidFill>
                <a:latin typeface="+mn-lt"/>
              </a:rPr>
              <a:t> </a:t>
            </a:r>
            <a:r>
              <a:rPr lang="es-ES" sz="900" dirty="0" err="1">
                <a:solidFill>
                  <a:schemeClr val="tx1"/>
                </a:solidFill>
                <a:latin typeface="+mn-lt"/>
              </a:rPr>
              <a:t>Food</a:t>
            </a:r>
            <a:r>
              <a:rPr lang="es-ES" sz="900" dirty="0">
                <a:solidFill>
                  <a:schemeClr val="tx1"/>
                </a:solidFill>
                <a:latin typeface="+mn-lt"/>
              </a:rPr>
              <a:t> </a:t>
            </a:r>
            <a:r>
              <a:rPr lang="es-ES" sz="900" dirty="0" err="1">
                <a:solidFill>
                  <a:schemeClr val="tx1"/>
                </a:solidFill>
                <a:latin typeface="+mn-lt"/>
              </a:rPr>
              <a:t>Science</a:t>
            </a:r>
            <a:r>
              <a:rPr lang="es-ES" sz="900" dirty="0">
                <a:solidFill>
                  <a:schemeClr val="tx1"/>
                </a:solidFill>
                <a:latin typeface="+mn-lt"/>
              </a:rPr>
              <a:t>, </a:t>
            </a:r>
            <a:r>
              <a:rPr lang="es-ES" sz="900" dirty="0" err="1">
                <a:solidFill>
                  <a:schemeClr val="tx1"/>
                </a:solidFill>
                <a:latin typeface="+mn-lt"/>
              </a:rPr>
              <a:t>Technology</a:t>
            </a:r>
            <a:r>
              <a:rPr lang="es-ES" sz="900" dirty="0">
                <a:solidFill>
                  <a:schemeClr val="tx1"/>
                </a:solidFill>
                <a:latin typeface="+mn-lt"/>
              </a:rPr>
              <a:t> and </a:t>
            </a:r>
            <a:r>
              <a:rPr lang="es-ES" sz="900" dirty="0" err="1">
                <a:solidFill>
                  <a:schemeClr val="tx1"/>
                </a:solidFill>
                <a:latin typeface="+mn-lt"/>
              </a:rPr>
              <a:t>Nutrition</a:t>
            </a:r>
            <a:r>
              <a:rPr lang="es-ES" sz="900" dirty="0">
                <a:solidFill>
                  <a:schemeClr val="tx1"/>
                </a:solidFill>
                <a:latin typeface="+mn-lt"/>
              </a:rPr>
              <a:t> (ICTAN-CSIC, </a:t>
            </a:r>
            <a:r>
              <a:rPr lang="es-ES" sz="900" dirty="0" err="1">
                <a:solidFill>
                  <a:schemeClr val="tx1"/>
                </a:solidFill>
                <a:latin typeface="+mn-lt"/>
              </a:rPr>
              <a:t>Spain</a:t>
            </a:r>
            <a:r>
              <a:rPr lang="es-ES" sz="900" dirty="0">
                <a:solidFill>
                  <a:schemeClr val="tx1"/>
                </a:solidFill>
                <a:latin typeface="+mn-lt"/>
              </a:rPr>
              <a:t>); 2 SINTEF </a:t>
            </a:r>
            <a:r>
              <a:rPr lang="es-ES" sz="900" dirty="0" err="1">
                <a:solidFill>
                  <a:schemeClr val="tx1"/>
                </a:solidFill>
                <a:latin typeface="+mn-lt"/>
              </a:rPr>
              <a:t>Ocean</a:t>
            </a:r>
            <a:r>
              <a:rPr lang="es-ES" sz="900" dirty="0">
                <a:solidFill>
                  <a:schemeClr val="tx1"/>
                </a:solidFill>
                <a:latin typeface="+mn-lt"/>
              </a:rPr>
              <a:t>, Trondheim (</a:t>
            </a:r>
            <a:r>
              <a:rPr lang="es-ES" sz="900" dirty="0" err="1">
                <a:solidFill>
                  <a:schemeClr val="tx1"/>
                </a:solidFill>
                <a:latin typeface="+mn-lt"/>
              </a:rPr>
              <a:t>Norway</a:t>
            </a:r>
            <a:r>
              <a:rPr lang="es-ES" sz="900" dirty="0">
                <a:solidFill>
                  <a:schemeClr val="tx1"/>
                </a:solidFill>
                <a:latin typeface="+mn-lt"/>
              </a:rPr>
              <a:t>); 3 NOFIMA, Bergen (</a:t>
            </a:r>
            <a:r>
              <a:rPr lang="es-ES" sz="900" dirty="0" err="1">
                <a:solidFill>
                  <a:schemeClr val="tx1"/>
                </a:solidFill>
                <a:latin typeface="+mn-lt"/>
              </a:rPr>
              <a:t>Norway</a:t>
            </a:r>
            <a:r>
              <a:rPr lang="es-ES" sz="900" dirty="0">
                <a:solidFill>
                  <a:schemeClr val="tx1"/>
                </a:solidFill>
                <a:latin typeface="+mn-lt"/>
              </a:rPr>
              <a:t>)</a:t>
            </a:r>
            <a:r>
              <a:rPr lang="en-US" sz="900" dirty="0">
                <a:solidFill>
                  <a:schemeClr val="tx1"/>
                </a:solidFill>
                <a:latin typeface="+mn-lt"/>
              </a:rPr>
              <a:t>. </a:t>
            </a:r>
            <a:r>
              <a:rPr lang="en-US" sz="900" b="1" dirty="0">
                <a:solidFill>
                  <a:schemeClr val="tx1"/>
                </a:solidFill>
                <a:latin typeface="+mn-lt"/>
              </a:rPr>
              <a:t>Correspondence:</a:t>
            </a:r>
            <a:r>
              <a:rPr lang="en-US" sz="900" dirty="0">
                <a:solidFill>
                  <a:schemeClr val="tx1"/>
                </a:solidFill>
                <a:latin typeface="+mn-lt"/>
              </a:rPr>
              <a:t> oscar.martinez@ictan.csic.es</a:t>
            </a:r>
            <a:endParaRPr lang="es-ES" sz="900" dirty="0">
              <a:solidFill>
                <a:schemeClr val="tx1"/>
              </a:solidFill>
              <a:latin typeface="+mn-lt"/>
            </a:endParaRPr>
          </a:p>
          <a:p>
            <a:endParaRPr lang="es-ES" sz="900" dirty="0">
              <a:solidFill>
                <a:schemeClr val="tx1"/>
              </a:solidFill>
              <a:latin typeface="+mn-lt"/>
            </a:endParaRPr>
          </a:p>
        </p:txBody>
      </p:sp>
      <p:pic>
        <p:nvPicPr>
          <p:cNvPr id="18" name="Imagen 17">
            <a:extLst>
              <a:ext uri="{FF2B5EF4-FFF2-40B4-BE49-F238E27FC236}">
                <a16:creationId xmlns:a16="http://schemas.microsoft.com/office/drawing/2014/main" id="{C0BF5271-D6B8-4C14-B8F9-C7BC211F5BAA}"/>
              </a:ext>
            </a:extLst>
          </p:cNvPr>
          <p:cNvPicPr>
            <a:picLocks noChangeAspect="1"/>
          </p:cNvPicPr>
          <p:nvPr/>
        </p:nvPicPr>
        <p:blipFill rotWithShape="1">
          <a:blip r:embed="rId2"/>
          <a:srcRect l="38403"/>
          <a:stretch/>
        </p:blipFill>
        <p:spPr>
          <a:xfrm>
            <a:off x="10035554" y="5094007"/>
            <a:ext cx="2022069" cy="681953"/>
          </a:xfrm>
          <a:prstGeom prst="rect">
            <a:avLst/>
          </a:prstGeom>
        </p:spPr>
      </p:pic>
      <p:pic>
        <p:nvPicPr>
          <p:cNvPr id="4" name="Imagen 3">
            <a:extLst>
              <a:ext uri="{FF2B5EF4-FFF2-40B4-BE49-F238E27FC236}">
                <a16:creationId xmlns:a16="http://schemas.microsoft.com/office/drawing/2014/main" id="{7A7220B5-30A2-4C96-9C8F-B9A2B89DE9C7}"/>
              </a:ext>
            </a:extLst>
          </p:cNvPr>
          <p:cNvPicPr>
            <a:picLocks noChangeAspect="1"/>
          </p:cNvPicPr>
          <p:nvPr/>
        </p:nvPicPr>
        <p:blipFill rotWithShape="1">
          <a:blip r:embed="rId3"/>
          <a:srcRect t="35489" b="39687"/>
          <a:stretch/>
        </p:blipFill>
        <p:spPr>
          <a:xfrm>
            <a:off x="10009608" y="5775960"/>
            <a:ext cx="1890768" cy="469355"/>
          </a:xfrm>
          <a:prstGeom prst="rect">
            <a:avLst/>
          </a:prstGeom>
        </p:spPr>
      </p:pic>
      <p:graphicFrame>
        <p:nvGraphicFramePr>
          <p:cNvPr id="20" name="Tabla 19">
            <a:extLst>
              <a:ext uri="{FF2B5EF4-FFF2-40B4-BE49-F238E27FC236}">
                <a16:creationId xmlns:a16="http://schemas.microsoft.com/office/drawing/2014/main" id="{11A20A35-10DB-42FB-B5AA-48C1695027F0}"/>
              </a:ext>
            </a:extLst>
          </p:cNvPr>
          <p:cNvGraphicFramePr>
            <a:graphicFrameLocks noGrp="1"/>
          </p:cNvGraphicFramePr>
          <p:nvPr>
            <p:extLst>
              <p:ext uri="{D42A27DB-BD31-4B8C-83A1-F6EECF244321}">
                <p14:modId xmlns:p14="http://schemas.microsoft.com/office/powerpoint/2010/main" val="2459892945"/>
              </p:ext>
            </p:extLst>
          </p:nvPr>
        </p:nvGraphicFramePr>
        <p:xfrm>
          <a:off x="7048501" y="5570395"/>
          <a:ext cx="2738306" cy="764921"/>
        </p:xfrm>
        <a:graphic>
          <a:graphicData uri="http://schemas.openxmlformats.org/drawingml/2006/table">
            <a:tbl>
              <a:tblPr firstRow="1" firstCol="1" bandRow="1">
                <a:tableStyleId>{5C22544A-7EE6-4342-B048-85BDC9FD1C3A}</a:tableStyleId>
              </a:tblPr>
              <a:tblGrid>
                <a:gridCol w="929408">
                  <a:extLst>
                    <a:ext uri="{9D8B030D-6E8A-4147-A177-3AD203B41FA5}">
                      <a16:colId xmlns:a16="http://schemas.microsoft.com/office/drawing/2014/main" val="3717187831"/>
                    </a:ext>
                  </a:extLst>
                </a:gridCol>
                <a:gridCol w="543350">
                  <a:extLst>
                    <a:ext uri="{9D8B030D-6E8A-4147-A177-3AD203B41FA5}">
                      <a16:colId xmlns:a16="http://schemas.microsoft.com/office/drawing/2014/main" val="897933324"/>
                    </a:ext>
                  </a:extLst>
                </a:gridCol>
                <a:gridCol w="602090">
                  <a:extLst>
                    <a:ext uri="{9D8B030D-6E8A-4147-A177-3AD203B41FA5}">
                      <a16:colId xmlns:a16="http://schemas.microsoft.com/office/drawing/2014/main" val="204598759"/>
                    </a:ext>
                  </a:extLst>
                </a:gridCol>
                <a:gridCol w="663458">
                  <a:extLst>
                    <a:ext uri="{9D8B030D-6E8A-4147-A177-3AD203B41FA5}">
                      <a16:colId xmlns:a16="http://schemas.microsoft.com/office/drawing/2014/main" val="4230520900"/>
                    </a:ext>
                  </a:extLst>
                </a:gridCol>
              </a:tblGrid>
              <a:tr h="0">
                <a:tc>
                  <a:txBody>
                    <a:bodyPr/>
                    <a:lstStyle/>
                    <a:p>
                      <a:pPr algn="ctr">
                        <a:lnSpc>
                          <a:spcPct val="107000"/>
                        </a:lnSpc>
                        <a:spcAft>
                          <a:spcPts val="0"/>
                        </a:spcAft>
                      </a:pPr>
                      <a:r>
                        <a:rPr lang="es-ES" sz="700" dirty="0">
                          <a:effectLst/>
                        </a:rPr>
                        <a:t>SAMPLE</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a:effectLst/>
                        </a:rPr>
                        <a:t>ABTS assay</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700">
                          <a:effectLst/>
                        </a:rPr>
                        <a:t>FRAP assay</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a:effectLst/>
                        </a:rPr>
                        <a:t>Phenol content</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648244"/>
                  </a:ext>
                </a:extLst>
              </a:tr>
              <a:tr h="0">
                <a:tc>
                  <a:txBody>
                    <a:bodyPr/>
                    <a:lstStyle/>
                    <a:p>
                      <a:pPr>
                        <a:lnSpc>
                          <a:spcPct val="107000"/>
                        </a:lnSpc>
                        <a:spcAft>
                          <a:spcPts val="0"/>
                        </a:spcAft>
                      </a:pPr>
                      <a:r>
                        <a:rPr lang="es-ES" sz="700">
                          <a:effectLst/>
                        </a:rPr>
                        <a:t>P</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a:effectLst/>
                        </a:rPr>
                        <a:t>10.0±0.0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a:effectLst/>
                        </a:rPr>
                        <a:t>35.0±0.8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a:effectLst/>
                        </a:rPr>
                        <a:t>24.1±2.2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9597648"/>
                  </a:ext>
                </a:extLst>
              </a:tr>
              <a:tr h="0">
                <a:tc>
                  <a:txBody>
                    <a:bodyPr/>
                    <a:lstStyle/>
                    <a:p>
                      <a:pPr>
                        <a:lnSpc>
                          <a:spcPct val="107000"/>
                        </a:lnSpc>
                        <a:spcAft>
                          <a:spcPts val="0"/>
                        </a:spcAft>
                      </a:pPr>
                      <a:r>
                        <a:rPr lang="es-ES" sz="700">
                          <a:effectLst/>
                        </a:rPr>
                        <a:t>P/B</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dirty="0">
                          <a:effectLst/>
                        </a:rPr>
                        <a:t>10.1±0.0</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a:effectLst/>
                        </a:rPr>
                        <a:t>35.1±0.6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a:effectLst/>
                        </a:rPr>
                        <a:t>23.5±1.0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8383977"/>
                  </a:ext>
                </a:extLst>
              </a:tr>
              <a:tr h="0">
                <a:tc>
                  <a:txBody>
                    <a:bodyPr/>
                    <a:lstStyle/>
                    <a:p>
                      <a:pPr>
                        <a:lnSpc>
                          <a:spcPct val="107000"/>
                        </a:lnSpc>
                        <a:spcAft>
                          <a:spcPts val="0"/>
                        </a:spcAft>
                      </a:pPr>
                      <a:r>
                        <a:rPr lang="es-ES" sz="700">
                          <a:effectLst/>
                        </a:rPr>
                        <a:t>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dirty="0">
                          <a:effectLst/>
                        </a:rPr>
                        <a:t>10.0±0.1</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a:effectLst/>
                        </a:rPr>
                        <a:t>36.1±0.7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a:effectLst/>
                        </a:rPr>
                        <a:t>24.2±1.1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3088898"/>
                  </a:ext>
                </a:extLst>
              </a:tr>
              <a:tr h="0">
                <a:tc>
                  <a:txBody>
                    <a:bodyPr/>
                    <a:lstStyle/>
                    <a:p>
                      <a:pPr>
                        <a:lnSpc>
                          <a:spcPct val="107000"/>
                        </a:lnSpc>
                        <a:spcAft>
                          <a:spcPts val="0"/>
                        </a:spcAft>
                      </a:pPr>
                      <a:r>
                        <a:rPr lang="es-ES" sz="700">
                          <a:effectLst/>
                        </a:rPr>
                        <a:t>P950L/FP766MDP</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dirty="0">
                          <a:effectLst/>
                        </a:rPr>
                        <a:t>9.8±0.0</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a:effectLst/>
                        </a:rPr>
                        <a:t>38.0±0.2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a:effectLst/>
                        </a:rPr>
                        <a:t>25.7±0.9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0075391"/>
                  </a:ext>
                </a:extLst>
              </a:tr>
              <a:tr h="0">
                <a:tc>
                  <a:txBody>
                    <a:bodyPr/>
                    <a:lstStyle/>
                    <a:p>
                      <a:pPr>
                        <a:lnSpc>
                          <a:spcPct val="107000"/>
                        </a:lnSpc>
                        <a:spcAft>
                          <a:spcPts val="0"/>
                        </a:spcAft>
                      </a:pPr>
                      <a:r>
                        <a:rPr lang="es-ES" sz="700">
                          <a:effectLst/>
                        </a:rPr>
                        <a:t>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dirty="0">
                          <a:effectLst/>
                        </a:rPr>
                        <a:t>2.4±0.0</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dirty="0">
                          <a:effectLst/>
                        </a:rPr>
                        <a:t>77.8±0.3</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dirty="0">
                          <a:effectLst/>
                        </a:rPr>
                        <a:t>20.9±1.1</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5204147"/>
                  </a:ext>
                </a:extLst>
              </a:tr>
            </a:tbl>
          </a:graphicData>
        </a:graphic>
      </p:graphicFrame>
    </p:spTree>
    <p:extLst>
      <p:ext uri="{BB962C8B-B14F-4D97-AF65-F5344CB8AC3E}">
        <p14:creationId xmlns:p14="http://schemas.microsoft.com/office/powerpoint/2010/main" val="3441674761"/>
      </p:ext>
    </p:extLst>
  </p:cSld>
  <p:clrMapOvr>
    <a:masterClrMapping/>
  </p:clrMapOvr>
</p:sld>
</file>

<file path=ppt/theme/theme1.xml><?xml version="1.0" encoding="utf-8"?>
<a:theme xmlns:a="http://schemas.openxmlformats.org/drawingml/2006/main" name="Tema Jornadas 20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4586</TotalTime>
  <Words>554</Words>
  <Application>Microsoft Office PowerPoint</Application>
  <PresentationFormat>Panorámica</PresentationFormat>
  <Paragraphs>47</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Barlow</vt:lpstr>
      <vt:lpstr>Times New Roman</vt:lpstr>
      <vt:lpstr>Tema Jornadas 2017</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Hernando</dc:creator>
  <cp:lastModifiedBy>OSCAR MARTINEZ ALVAREZ</cp:lastModifiedBy>
  <cp:revision>99</cp:revision>
  <dcterms:created xsi:type="dcterms:W3CDTF">2016-11-30T12:38:58Z</dcterms:created>
  <dcterms:modified xsi:type="dcterms:W3CDTF">2024-03-04T22:26:12Z</dcterms:modified>
</cp:coreProperties>
</file>