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
  </p:notesMasterIdLst>
  <p:sldIdLst>
    <p:sldId id="257" r:id="rId2"/>
  </p:sldIdLst>
  <p:sldSz cx="12192000" cy="6858000"/>
  <p:notesSz cx="6858000" cy="9144000"/>
  <p:embeddedFontLst>
    <p:embeddedFont>
      <p:font typeface="Barlow" panose="020B0604020202020204" charset="0"/>
      <p:regular r:id="rId4"/>
      <p:bold r:id="rId5"/>
      <p:italic r:id="rId6"/>
      <p:boldItalic r:id="rId7"/>
    </p:embeddedFont>
    <p:embeddedFont>
      <p:font typeface="Calibri" panose="020F0502020204030204" pitchFamily="34" charset="0"/>
      <p:regular r:id="rId8"/>
      <p:bold r:id="rId9"/>
      <p:italic r:id="rId10"/>
      <p:boldItalic r:id="rId11"/>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E39"/>
    <a:srgbClr val="F39205"/>
    <a:srgbClr val="95C121"/>
    <a:srgbClr val="E55F0E"/>
    <a:srgbClr val="F7F7F7"/>
    <a:srgbClr val="ADBF28"/>
    <a:srgbClr val="BBBBBB"/>
    <a:srgbClr val="0071A5"/>
    <a:srgbClr val="63A7C8"/>
    <a:srgbClr val="CCD7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13" d="100"/>
          <a:sy n="113" d="100"/>
        </p:scale>
        <p:origin x="456"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ableStyles" Target="tableStyle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1-80E0-4E41-9935-8D6066A43241}"/>
              </c:ext>
            </c:extLst>
          </c:dPt>
          <c:dPt>
            <c:idx val="4"/>
            <c:invertIfNegative val="0"/>
            <c:bubble3D val="0"/>
            <c:spPr>
              <a:solidFill>
                <a:srgbClr val="FFC000"/>
              </a:solidFill>
              <a:ln>
                <a:noFill/>
              </a:ln>
              <a:effectLst/>
            </c:spPr>
            <c:extLst>
              <c:ext xmlns:c16="http://schemas.microsoft.com/office/drawing/2014/chart" uri="{C3380CC4-5D6E-409C-BE32-E72D297353CC}">
                <c16:uniqueId val="{00000003-80E0-4E41-9935-8D6066A43241}"/>
              </c:ext>
            </c:extLst>
          </c:dPt>
          <c:dPt>
            <c:idx val="5"/>
            <c:invertIfNegative val="0"/>
            <c:bubble3D val="0"/>
            <c:spPr>
              <a:solidFill>
                <a:srgbClr val="FFC000"/>
              </a:solidFill>
              <a:ln>
                <a:noFill/>
              </a:ln>
              <a:effectLst/>
            </c:spPr>
            <c:extLst>
              <c:ext xmlns:c16="http://schemas.microsoft.com/office/drawing/2014/chart" uri="{C3380CC4-5D6E-409C-BE32-E72D297353CC}">
                <c16:uniqueId val="{00000005-80E0-4E41-9935-8D6066A43241}"/>
              </c:ext>
            </c:extLst>
          </c:dPt>
          <c:dPt>
            <c:idx val="6"/>
            <c:invertIfNegative val="0"/>
            <c:bubble3D val="0"/>
            <c:spPr>
              <a:solidFill>
                <a:srgbClr val="FFC000"/>
              </a:solidFill>
              <a:ln>
                <a:noFill/>
              </a:ln>
              <a:effectLst/>
            </c:spPr>
            <c:extLst>
              <c:ext xmlns:c16="http://schemas.microsoft.com/office/drawing/2014/chart" uri="{C3380CC4-5D6E-409C-BE32-E72D297353CC}">
                <c16:uniqueId val="{00000007-80E0-4E41-9935-8D6066A43241}"/>
              </c:ext>
            </c:extLst>
          </c:dPt>
          <c:dPt>
            <c:idx val="7"/>
            <c:invertIfNegative val="0"/>
            <c:bubble3D val="0"/>
            <c:spPr>
              <a:solidFill>
                <a:srgbClr val="00B050"/>
              </a:solidFill>
              <a:ln>
                <a:noFill/>
              </a:ln>
              <a:effectLst/>
            </c:spPr>
            <c:extLst>
              <c:ext xmlns:c16="http://schemas.microsoft.com/office/drawing/2014/chart" uri="{C3380CC4-5D6E-409C-BE32-E72D297353CC}">
                <c16:uniqueId val="{00000009-80E0-4E41-9935-8D6066A43241}"/>
              </c:ext>
            </c:extLst>
          </c:dPt>
          <c:dPt>
            <c:idx val="8"/>
            <c:invertIfNegative val="0"/>
            <c:bubble3D val="0"/>
            <c:spPr>
              <a:solidFill>
                <a:srgbClr val="00B050"/>
              </a:solidFill>
              <a:ln>
                <a:noFill/>
              </a:ln>
              <a:effectLst/>
            </c:spPr>
            <c:extLst>
              <c:ext xmlns:c16="http://schemas.microsoft.com/office/drawing/2014/chart" uri="{C3380CC4-5D6E-409C-BE32-E72D297353CC}">
                <c16:uniqueId val="{0000000B-80E0-4E41-9935-8D6066A43241}"/>
              </c:ext>
            </c:extLst>
          </c:dPt>
          <c:dPt>
            <c:idx val="9"/>
            <c:invertIfNegative val="0"/>
            <c:bubble3D val="0"/>
            <c:spPr>
              <a:solidFill>
                <a:srgbClr val="00B050"/>
              </a:solidFill>
              <a:ln>
                <a:noFill/>
              </a:ln>
              <a:effectLst/>
            </c:spPr>
            <c:extLst>
              <c:ext xmlns:c16="http://schemas.microsoft.com/office/drawing/2014/chart" uri="{C3380CC4-5D6E-409C-BE32-E72D297353CC}">
                <c16:uniqueId val="{0000000D-80E0-4E41-9935-8D6066A43241}"/>
              </c:ext>
            </c:extLst>
          </c:dPt>
          <c:dPt>
            <c:idx val="10"/>
            <c:invertIfNegative val="0"/>
            <c:bubble3D val="0"/>
            <c:spPr>
              <a:solidFill>
                <a:srgbClr val="002060"/>
              </a:solidFill>
              <a:ln>
                <a:noFill/>
              </a:ln>
              <a:effectLst/>
            </c:spPr>
            <c:extLst>
              <c:ext xmlns:c16="http://schemas.microsoft.com/office/drawing/2014/chart" uri="{C3380CC4-5D6E-409C-BE32-E72D297353CC}">
                <c16:uniqueId val="{0000000F-80E0-4E41-9935-8D6066A43241}"/>
              </c:ext>
            </c:extLst>
          </c:dPt>
          <c:dPt>
            <c:idx val="11"/>
            <c:invertIfNegative val="0"/>
            <c:bubble3D val="0"/>
            <c:spPr>
              <a:solidFill>
                <a:srgbClr val="002060"/>
              </a:solidFill>
              <a:ln>
                <a:noFill/>
              </a:ln>
              <a:effectLst/>
            </c:spPr>
            <c:extLst>
              <c:ext xmlns:c16="http://schemas.microsoft.com/office/drawing/2014/chart" uri="{C3380CC4-5D6E-409C-BE32-E72D297353CC}">
                <c16:uniqueId val="{00000011-80E0-4E41-9935-8D6066A43241}"/>
              </c:ext>
            </c:extLst>
          </c:dPt>
          <c:dPt>
            <c:idx val="12"/>
            <c:invertIfNegative val="0"/>
            <c:bubble3D val="0"/>
            <c:spPr>
              <a:solidFill>
                <a:srgbClr val="002060"/>
              </a:solidFill>
              <a:ln>
                <a:noFill/>
              </a:ln>
              <a:effectLst/>
            </c:spPr>
            <c:extLst>
              <c:ext xmlns:c16="http://schemas.microsoft.com/office/drawing/2014/chart" uri="{C3380CC4-5D6E-409C-BE32-E72D297353CC}">
                <c16:uniqueId val="{00000013-80E0-4E41-9935-8D6066A43241}"/>
              </c:ext>
            </c:extLst>
          </c:dPt>
          <c:dPt>
            <c:idx val="13"/>
            <c:invertIfNegative val="0"/>
            <c:bubble3D val="0"/>
            <c:spPr>
              <a:solidFill>
                <a:srgbClr val="7030A0"/>
              </a:solidFill>
              <a:ln>
                <a:noFill/>
              </a:ln>
              <a:effectLst/>
            </c:spPr>
            <c:extLst>
              <c:ext xmlns:c16="http://schemas.microsoft.com/office/drawing/2014/chart" uri="{C3380CC4-5D6E-409C-BE32-E72D297353CC}">
                <c16:uniqueId val="{00000015-80E0-4E41-9935-8D6066A43241}"/>
              </c:ext>
            </c:extLst>
          </c:dPt>
          <c:dPt>
            <c:idx val="14"/>
            <c:invertIfNegative val="0"/>
            <c:bubble3D val="0"/>
            <c:spPr>
              <a:solidFill>
                <a:srgbClr val="7030A0"/>
              </a:solidFill>
              <a:ln>
                <a:noFill/>
              </a:ln>
              <a:effectLst/>
            </c:spPr>
            <c:extLst>
              <c:ext xmlns:c16="http://schemas.microsoft.com/office/drawing/2014/chart" uri="{C3380CC4-5D6E-409C-BE32-E72D297353CC}">
                <c16:uniqueId val="{00000017-80E0-4E41-9935-8D6066A43241}"/>
              </c:ext>
            </c:extLst>
          </c:dPt>
          <c:dPt>
            <c:idx val="15"/>
            <c:invertIfNegative val="0"/>
            <c:bubble3D val="0"/>
            <c:spPr>
              <a:solidFill>
                <a:srgbClr val="7030A0"/>
              </a:solidFill>
              <a:ln>
                <a:noFill/>
              </a:ln>
              <a:effectLst/>
            </c:spPr>
            <c:extLst>
              <c:ext xmlns:c16="http://schemas.microsoft.com/office/drawing/2014/chart" uri="{C3380CC4-5D6E-409C-BE32-E72D297353CC}">
                <c16:uniqueId val="{00000019-80E0-4E41-9935-8D6066A43241}"/>
              </c:ext>
            </c:extLst>
          </c:dPt>
          <c:errBars>
            <c:errBarType val="both"/>
            <c:errValType val="cust"/>
            <c:noEndCap val="0"/>
            <c:plus>
              <c:numRef>
                <c:f>'Microplate End point (3)'!$I$3:$I$18</c:f>
                <c:numCache>
                  <c:formatCode>General</c:formatCode>
                  <c:ptCount val="16"/>
                  <c:pt idx="0">
                    <c:v>2.19061603300998</c:v>
                  </c:pt>
                  <c:pt idx="1">
                    <c:v>8.230178352414681</c:v>
                  </c:pt>
                  <c:pt idx="2">
                    <c:v>4.9362007401269619</c:v>
                  </c:pt>
                  <c:pt idx="3">
                    <c:v>8.1580585633301705</c:v>
                  </c:pt>
                  <c:pt idx="4">
                    <c:v>3.1721764005483553</c:v>
                  </c:pt>
                  <c:pt idx="5">
                    <c:v>6.1942313079020836</c:v>
                  </c:pt>
                  <c:pt idx="6">
                    <c:v>5.2924776175380082</c:v>
                  </c:pt>
                  <c:pt idx="7">
                    <c:v>0.57773859741484923</c:v>
                  </c:pt>
                  <c:pt idx="8">
                    <c:v>0.55847520096613412</c:v>
                  </c:pt>
                  <c:pt idx="9">
                    <c:v>2.3168662805925861</c:v>
                  </c:pt>
                  <c:pt idx="10">
                    <c:v>3.5713926623360241</c:v>
                  </c:pt>
                  <c:pt idx="11">
                    <c:v>1.1193971746385791</c:v>
                  </c:pt>
                  <c:pt idx="12">
                    <c:v>1.9444889921558348</c:v>
                  </c:pt>
                  <c:pt idx="13">
                    <c:v>4.4622839403867429</c:v>
                  </c:pt>
                  <c:pt idx="14">
                    <c:v>2.7454090489528991</c:v>
                  </c:pt>
                  <c:pt idx="15">
                    <c:v>0.48263764628881267</c:v>
                  </c:pt>
                </c:numCache>
              </c:numRef>
            </c:plus>
            <c:minus>
              <c:numRef>
                <c:f>'Microplate End point (3)'!$I$3:$I$18</c:f>
                <c:numCache>
                  <c:formatCode>General</c:formatCode>
                  <c:ptCount val="16"/>
                  <c:pt idx="0">
                    <c:v>2.19061603300998</c:v>
                  </c:pt>
                  <c:pt idx="1">
                    <c:v>8.230178352414681</c:v>
                  </c:pt>
                  <c:pt idx="2">
                    <c:v>4.9362007401269619</c:v>
                  </c:pt>
                  <c:pt idx="3">
                    <c:v>8.1580585633301705</c:v>
                  </c:pt>
                  <c:pt idx="4">
                    <c:v>3.1721764005483553</c:v>
                  </c:pt>
                  <c:pt idx="5">
                    <c:v>6.1942313079020836</c:v>
                  </c:pt>
                  <c:pt idx="6">
                    <c:v>5.2924776175380082</c:v>
                  </c:pt>
                  <c:pt idx="7">
                    <c:v>0.57773859741484923</c:v>
                  </c:pt>
                  <c:pt idx="8">
                    <c:v>0.55847520096613412</c:v>
                  </c:pt>
                  <c:pt idx="9">
                    <c:v>2.3168662805925861</c:v>
                  </c:pt>
                  <c:pt idx="10">
                    <c:v>3.5713926623360241</c:v>
                  </c:pt>
                  <c:pt idx="11">
                    <c:v>1.1193971746385791</c:v>
                  </c:pt>
                  <c:pt idx="12">
                    <c:v>1.9444889921558348</c:v>
                  </c:pt>
                  <c:pt idx="13">
                    <c:v>4.4622839403867429</c:v>
                  </c:pt>
                  <c:pt idx="14">
                    <c:v>2.7454090489528991</c:v>
                  </c:pt>
                  <c:pt idx="15">
                    <c:v>0.48263764628881267</c:v>
                  </c:pt>
                </c:numCache>
              </c:numRef>
            </c:minus>
            <c:spPr>
              <a:noFill/>
              <a:ln w="9525" cap="flat" cmpd="sng" algn="ctr">
                <a:solidFill>
                  <a:schemeClr val="tx1">
                    <a:lumMod val="65000"/>
                    <a:lumOff val="35000"/>
                  </a:schemeClr>
                </a:solidFill>
                <a:round/>
              </a:ln>
              <a:effectLst/>
            </c:spPr>
          </c:errBars>
          <c:cat>
            <c:strRef>
              <c:f>'Microplate End point (3)'!$A$3:$A$18</c:f>
              <c:strCache>
                <c:ptCount val="16"/>
                <c:pt idx="0">
                  <c:v>Control</c:v>
                </c:pt>
                <c:pt idx="1">
                  <c:v>P-1 mg/ml</c:v>
                </c:pt>
                <c:pt idx="2">
                  <c:v>P-5 mg/ml</c:v>
                </c:pt>
                <c:pt idx="3">
                  <c:v>P-10 mg/ml</c:v>
                </c:pt>
                <c:pt idx="4">
                  <c:v>P/B-1 mg/ml</c:v>
                </c:pt>
                <c:pt idx="5">
                  <c:v>P/B-5 mg/ml</c:v>
                </c:pt>
                <c:pt idx="6">
                  <c:v>P/B-10 mg/ml</c:v>
                </c:pt>
                <c:pt idx="7">
                  <c:v>E-1 mg/ml</c:v>
                </c:pt>
                <c:pt idx="8">
                  <c:v>E-5 mg/ml</c:v>
                </c:pt>
                <c:pt idx="9">
                  <c:v>E-10 mg/ml</c:v>
                </c:pt>
                <c:pt idx="10">
                  <c:v>P/F-1 mg/ml</c:v>
                </c:pt>
                <c:pt idx="11">
                  <c:v>P/F-5 mg/ml</c:v>
                </c:pt>
                <c:pt idx="12">
                  <c:v>P/F-10 mg/ml</c:v>
                </c:pt>
                <c:pt idx="13">
                  <c:v>S-1 mg/ml</c:v>
                </c:pt>
                <c:pt idx="14">
                  <c:v>S-5 mg/ml</c:v>
                </c:pt>
                <c:pt idx="15">
                  <c:v>S-10 mg/ml</c:v>
                </c:pt>
              </c:strCache>
            </c:strRef>
          </c:cat>
          <c:val>
            <c:numRef>
              <c:f>'Microplate End point (3)'!$H$3:$H$18</c:f>
              <c:numCache>
                <c:formatCode>0</c:formatCode>
                <c:ptCount val="16"/>
                <c:pt idx="0" formatCode="General">
                  <c:v>100</c:v>
                </c:pt>
                <c:pt idx="1">
                  <c:v>97.458893871449931</c:v>
                </c:pt>
                <c:pt idx="2">
                  <c:v>91.906897288063192</c:v>
                </c:pt>
                <c:pt idx="3">
                  <c:v>94.469357249626299</c:v>
                </c:pt>
                <c:pt idx="4">
                  <c:v>94.811018577834687</c:v>
                </c:pt>
                <c:pt idx="5">
                  <c:v>94.383941917574205</c:v>
                </c:pt>
                <c:pt idx="6">
                  <c:v>94.981849241938932</c:v>
                </c:pt>
                <c:pt idx="7">
                  <c:v>89.472560324578239</c:v>
                </c:pt>
                <c:pt idx="8">
                  <c:v>96.989109545163345</c:v>
                </c:pt>
                <c:pt idx="9">
                  <c:v>94.298526585522097</c:v>
                </c:pt>
                <c:pt idx="10">
                  <c:v>90.326713645099289</c:v>
                </c:pt>
                <c:pt idx="11">
                  <c:v>96.391202220798618</c:v>
                </c:pt>
                <c:pt idx="12">
                  <c:v>91.266282297672419</c:v>
                </c:pt>
                <c:pt idx="13">
                  <c:v>97.885970531710427</c:v>
                </c:pt>
                <c:pt idx="14">
                  <c:v>96.391202220798604</c:v>
                </c:pt>
                <c:pt idx="15">
                  <c:v>87.337177023275657</c:v>
                </c:pt>
              </c:numCache>
            </c:numRef>
          </c:val>
          <c:extLst>
            <c:ext xmlns:c16="http://schemas.microsoft.com/office/drawing/2014/chart" uri="{C3380CC4-5D6E-409C-BE32-E72D297353CC}">
              <c16:uniqueId val="{0000001A-80E0-4E41-9935-8D6066A43241}"/>
            </c:ext>
          </c:extLst>
        </c:ser>
        <c:dLbls>
          <c:showLegendKey val="0"/>
          <c:showVal val="0"/>
          <c:showCatName val="0"/>
          <c:showSerName val="0"/>
          <c:showPercent val="0"/>
          <c:showBubbleSize val="0"/>
        </c:dLbls>
        <c:gapWidth val="219"/>
        <c:overlap val="-27"/>
        <c:axId val="1030341759"/>
        <c:axId val="1130650991"/>
      </c:barChart>
      <c:catAx>
        <c:axId val="10303417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1" i="0" u="none" strike="noStrike" kern="1200" baseline="0">
                <a:solidFill>
                  <a:schemeClr val="tx1">
                    <a:lumMod val="65000"/>
                    <a:lumOff val="35000"/>
                  </a:schemeClr>
                </a:solidFill>
                <a:latin typeface="+mn-lt"/>
                <a:ea typeface="+mn-ea"/>
                <a:cs typeface="+mn-cs"/>
              </a:defRPr>
            </a:pPr>
            <a:endParaRPr lang="es-ES"/>
          </a:p>
        </c:txPr>
        <c:crossAx val="1130650991"/>
        <c:crosses val="autoZero"/>
        <c:auto val="1"/>
        <c:lblAlgn val="ctr"/>
        <c:lblOffset val="100"/>
        <c:noMultiLvlLbl val="0"/>
      </c:catAx>
      <c:valAx>
        <c:axId val="1130650991"/>
        <c:scaling>
          <c:orientation val="minMax"/>
          <c:max val="100"/>
          <c:min val="0"/>
        </c:scaling>
        <c:delete val="0"/>
        <c:axPos val="l"/>
        <c:title>
          <c:tx>
            <c:rich>
              <a:bodyPr rot="-5400000" spcFirstLastPara="1" vertOverflow="ellipsis" vert="horz" wrap="square" anchor="ctr" anchorCtr="1"/>
              <a:lstStyle/>
              <a:p>
                <a:pPr>
                  <a:defRPr sz="700" b="1" i="0" u="none" strike="noStrike" kern="1200" baseline="0">
                    <a:solidFill>
                      <a:schemeClr val="tx1">
                        <a:lumMod val="65000"/>
                        <a:lumOff val="35000"/>
                      </a:schemeClr>
                    </a:solidFill>
                    <a:latin typeface="+mn-lt"/>
                    <a:ea typeface="+mn-ea"/>
                    <a:cs typeface="+mn-cs"/>
                  </a:defRPr>
                </a:pPr>
                <a:r>
                  <a:rPr lang="es-ES" sz="700" b="1"/>
                  <a:t>Cell</a:t>
                </a:r>
                <a:r>
                  <a:rPr lang="es-ES" sz="700" b="1" baseline="0"/>
                  <a:t> viability (%)</a:t>
                </a:r>
                <a:endParaRPr lang="es-ES" sz="700" b="1"/>
              </a:p>
            </c:rich>
          </c:tx>
          <c:overlay val="0"/>
          <c:spPr>
            <a:noFill/>
            <a:ln>
              <a:noFill/>
            </a:ln>
            <a:effectLst/>
          </c:spPr>
          <c:txPr>
            <a:bodyPr rot="-5400000" spcFirstLastPara="1" vertOverflow="ellipsis" vert="horz" wrap="square" anchor="ctr" anchorCtr="1"/>
            <a:lstStyle/>
            <a:p>
              <a:pPr>
                <a:defRPr sz="700" b="1"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600" b="1" i="0" u="none" strike="noStrike" kern="1200" baseline="0">
                <a:solidFill>
                  <a:schemeClr val="tx1">
                    <a:lumMod val="65000"/>
                    <a:lumOff val="35000"/>
                  </a:schemeClr>
                </a:solidFill>
                <a:latin typeface="+mn-lt"/>
                <a:ea typeface="+mn-ea"/>
                <a:cs typeface="+mn-cs"/>
              </a:defRPr>
            </a:pPr>
            <a:endParaRPr lang="es-ES"/>
          </a:p>
        </c:txPr>
        <c:crossAx val="1030341759"/>
        <c:crosses val="autoZero"/>
        <c:crossBetween val="between"/>
        <c:majorUnit val="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680720-2B21-47B8-BD0F-48169387B413}" type="datetimeFigureOut">
              <a:rPr lang="es-ES" smtClean="0"/>
              <a:t>05/03/2024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D0E630-8DE6-43BA-A45D-3F343D29753D}" type="slidenum">
              <a:rPr lang="es-ES" smtClean="0"/>
              <a:t>‹Nº›</a:t>
            </a:fld>
            <a:endParaRPr lang="es-ES"/>
          </a:p>
        </p:txBody>
      </p:sp>
    </p:spTree>
    <p:extLst>
      <p:ext uri="{BB962C8B-B14F-4D97-AF65-F5344CB8AC3E}">
        <p14:creationId xmlns:p14="http://schemas.microsoft.com/office/powerpoint/2010/main" val="3939029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ido Principal">
    <p:spTree>
      <p:nvGrpSpPr>
        <p:cNvPr id="1" name=""/>
        <p:cNvGrpSpPr/>
        <p:nvPr/>
      </p:nvGrpSpPr>
      <p:grpSpPr>
        <a:xfrm>
          <a:off x="0" y="0"/>
          <a:ext cx="0" cy="0"/>
          <a:chOff x="0" y="0"/>
          <a:chExt cx="0" cy="0"/>
        </a:xfrm>
      </p:grpSpPr>
      <p:sp>
        <p:nvSpPr>
          <p:cNvPr id="4" name="Marcador de texto 4"/>
          <p:cNvSpPr>
            <a:spLocks noGrp="1"/>
          </p:cNvSpPr>
          <p:nvPr>
            <p:ph type="body" sz="quarter" idx="11" hasCustomPrompt="1"/>
          </p:nvPr>
        </p:nvSpPr>
        <p:spPr>
          <a:xfrm>
            <a:off x="215659" y="2149230"/>
            <a:ext cx="2130879" cy="4424097"/>
          </a:xfrm>
          <a:prstGeom prst="rect">
            <a:avLst/>
          </a:prstGeom>
        </p:spPr>
        <p:txBody>
          <a:bodyPr/>
          <a:lstStyle>
            <a:lvl1pPr marL="0" indent="0" algn="l">
              <a:buNone/>
              <a:defRPr sz="800" b="0" baseline="0">
                <a:solidFill>
                  <a:schemeClr val="tx1">
                    <a:lumMod val="50000"/>
                    <a:lumOff val="50000"/>
                  </a:schemeClr>
                </a:solidFill>
                <a:latin typeface="Barlow" panose="00000500000000000000" pitchFamily="2" charset="0"/>
              </a:defRPr>
            </a:lvl1pPr>
          </a:lstStyle>
          <a:p>
            <a:pPr lvl="0"/>
            <a:r>
              <a:rPr lang="es-ES" dirty="0"/>
              <a:t>Escribe aquí el contenido de introducción.</a:t>
            </a:r>
          </a:p>
        </p:txBody>
      </p:sp>
      <p:sp>
        <p:nvSpPr>
          <p:cNvPr id="8" name="Marcador de texto 4"/>
          <p:cNvSpPr>
            <a:spLocks noGrp="1"/>
          </p:cNvSpPr>
          <p:nvPr>
            <p:ph type="body" sz="quarter" idx="14" hasCustomPrompt="1"/>
          </p:nvPr>
        </p:nvSpPr>
        <p:spPr>
          <a:xfrm>
            <a:off x="2616640" y="2149230"/>
            <a:ext cx="2130879" cy="4424097"/>
          </a:xfrm>
          <a:prstGeom prst="rect">
            <a:avLst/>
          </a:prstGeom>
        </p:spPr>
        <p:txBody>
          <a:bodyPr/>
          <a:lstStyle>
            <a:lvl1pPr marL="0" indent="0" algn="l">
              <a:buNone/>
              <a:defRPr sz="800" b="0" baseline="0">
                <a:solidFill>
                  <a:schemeClr val="tx1">
                    <a:lumMod val="50000"/>
                    <a:lumOff val="50000"/>
                  </a:schemeClr>
                </a:solidFill>
                <a:latin typeface="Barlow" panose="00000500000000000000" pitchFamily="2" charset="0"/>
              </a:defRPr>
            </a:lvl1pPr>
          </a:lstStyle>
          <a:p>
            <a:pPr lvl="0"/>
            <a:r>
              <a:rPr lang="es-ES" dirty="0"/>
              <a:t>Escribe aquí el contenido de los objetivos.</a:t>
            </a:r>
          </a:p>
        </p:txBody>
      </p:sp>
      <p:sp>
        <p:nvSpPr>
          <p:cNvPr id="11" name="Marcador de texto 4"/>
          <p:cNvSpPr>
            <a:spLocks noGrp="1"/>
          </p:cNvSpPr>
          <p:nvPr>
            <p:ph type="body" sz="quarter" idx="16" hasCustomPrompt="1"/>
          </p:nvPr>
        </p:nvSpPr>
        <p:spPr>
          <a:xfrm>
            <a:off x="5017621" y="2149230"/>
            <a:ext cx="2130879" cy="4424097"/>
          </a:xfrm>
          <a:prstGeom prst="rect">
            <a:avLst/>
          </a:prstGeom>
        </p:spPr>
        <p:txBody>
          <a:bodyPr/>
          <a:lstStyle>
            <a:lvl1pPr marL="0" indent="0" algn="l">
              <a:buNone/>
              <a:defRPr sz="800" b="0" baseline="0">
                <a:solidFill>
                  <a:schemeClr val="tx1">
                    <a:lumMod val="50000"/>
                    <a:lumOff val="50000"/>
                  </a:schemeClr>
                </a:solidFill>
                <a:latin typeface="Barlow" panose="00000500000000000000" pitchFamily="2" charset="0"/>
              </a:defRPr>
            </a:lvl1pPr>
          </a:lstStyle>
          <a:p>
            <a:pPr lvl="0"/>
            <a:r>
              <a:rPr lang="es-ES" dirty="0"/>
              <a:t>Escribe aquí el contenido de los métodos.</a:t>
            </a:r>
          </a:p>
        </p:txBody>
      </p:sp>
      <p:sp>
        <p:nvSpPr>
          <p:cNvPr id="14" name="Marcador de texto 4"/>
          <p:cNvSpPr>
            <a:spLocks noGrp="1"/>
          </p:cNvSpPr>
          <p:nvPr>
            <p:ph type="body" sz="quarter" idx="18" hasCustomPrompt="1"/>
          </p:nvPr>
        </p:nvSpPr>
        <p:spPr>
          <a:xfrm>
            <a:off x="7418602" y="2149230"/>
            <a:ext cx="2130879" cy="4424097"/>
          </a:xfrm>
          <a:prstGeom prst="rect">
            <a:avLst/>
          </a:prstGeom>
        </p:spPr>
        <p:txBody>
          <a:bodyPr/>
          <a:lstStyle>
            <a:lvl1pPr marL="0" indent="0" algn="l">
              <a:buNone/>
              <a:defRPr sz="800" b="0" baseline="0">
                <a:solidFill>
                  <a:schemeClr val="tx1">
                    <a:lumMod val="50000"/>
                    <a:lumOff val="50000"/>
                  </a:schemeClr>
                </a:solidFill>
                <a:latin typeface="Barlow" panose="00000500000000000000" pitchFamily="2" charset="0"/>
              </a:defRPr>
            </a:lvl1pPr>
          </a:lstStyle>
          <a:p>
            <a:pPr lvl="0"/>
            <a:r>
              <a:rPr lang="es-ES" dirty="0"/>
              <a:t>Escribe aquí el contenido de los resultados.</a:t>
            </a:r>
          </a:p>
        </p:txBody>
      </p:sp>
      <p:sp>
        <p:nvSpPr>
          <p:cNvPr id="17" name="Marcador de texto 4"/>
          <p:cNvSpPr>
            <a:spLocks noGrp="1"/>
          </p:cNvSpPr>
          <p:nvPr>
            <p:ph type="body" sz="quarter" idx="20" hasCustomPrompt="1"/>
          </p:nvPr>
        </p:nvSpPr>
        <p:spPr>
          <a:xfrm>
            <a:off x="9819584" y="2149230"/>
            <a:ext cx="2130879" cy="4424097"/>
          </a:xfrm>
          <a:prstGeom prst="rect">
            <a:avLst/>
          </a:prstGeom>
        </p:spPr>
        <p:txBody>
          <a:bodyPr/>
          <a:lstStyle>
            <a:lvl1pPr marL="0" indent="0" algn="l">
              <a:buNone/>
              <a:defRPr sz="800" b="0" baseline="0">
                <a:solidFill>
                  <a:schemeClr val="tx1">
                    <a:lumMod val="50000"/>
                    <a:lumOff val="50000"/>
                  </a:schemeClr>
                </a:solidFill>
                <a:latin typeface="Barlow" panose="00000500000000000000" pitchFamily="2" charset="0"/>
              </a:defRPr>
            </a:lvl1pPr>
          </a:lstStyle>
          <a:p>
            <a:pPr lvl="0"/>
            <a:r>
              <a:rPr lang="es-ES" dirty="0"/>
              <a:t>Escribe aquí el contenido de las conclusiones.</a:t>
            </a:r>
          </a:p>
        </p:txBody>
      </p:sp>
      <p:sp>
        <p:nvSpPr>
          <p:cNvPr id="15" name="Marcador de texto 4">
            <a:extLst>
              <a:ext uri="{FF2B5EF4-FFF2-40B4-BE49-F238E27FC236}">
                <a16:creationId xmlns:a16="http://schemas.microsoft.com/office/drawing/2014/main" id="{EAE2D602-3259-438F-AA04-2B9AFAF1C3F2}"/>
              </a:ext>
            </a:extLst>
          </p:cNvPr>
          <p:cNvSpPr>
            <a:spLocks noGrp="1"/>
          </p:cNvSpPr>
          <p:nvPr>
            <p:ph type="body" sz="quarter" idx="21" hasCustomPrompt="1"/>
          </p:nvPr>
        </p:nvSpPr>
        <p:spPr>
          <a:xfrm>
            <a:off x="3598426" y="355221"/>
            <a:ext cx="5907512" cy="263101"/>
          </a:xfrm>
          <a:prstGeom prst="rect">
            <a:avLst/>
          </a:prstGeom>
        </p:spPr>
        <p:txBody>
          <a:bodyPr/>
          <a:lstStyle>
            <a:lvl1pPr marL="0" indent="0" algn="l">
              <a:buNone/>
              <a:defRPr sz="1600" b="1" baseline="0">
                <a:solidFill>
                  <a:srgbClr val="0071A5"/>
                </a:solidFill>
                <a:latin typeface="Barlow" panose="00000500000000000000" pitchFamily="2" charset="0"/>
              </a:defRPr>
            </a:lvl1pPr>
          </a:lstStyle>
          <a:p>
            <a:pPr lvl="0"/>
            <a:r>
              <a:rPr lang="es-ES" dirty="0"/>
              <a:t>TÍTULO DE LA COMUNICACIÓN</a:t>
            </a:r>
          </a:p>
        </p:txBody>
      </p:sp>
      <p:sp>
        <p:nvSpPr>
          <p:cNvPr id="16" name="Marcador de texto 4">
            <a:extLst>
              <a:ext uri="{FF2B5EF4-FFF2-40B4-BE49-F238E27FC236}">
                <a16:creationId xmlns:a16="http://schemas.microsoft.com/office/drawing/2014/main" id="{34345D6E-4060-42F1-BF33-6E158F99937F}"/>
              </a:ext>
            </a:extLst>
          </p:cNvPr>
          <p:cNvSpPr>
            <a:spLocks noGrp="1"/>
          </p:cNvSpPr>
          <p:nvPr>
            <p:ph type="body" sz="quarter" idx="22" hasCustomPrompt="1"/>
          </p:nvPr>
        </p:nvSpPr>
        <p:spPr>
          <a:xfrm>
            <a:off x="3598426" y="886793"/>
            <a:ext cx="5907512" cy="263101"/>
          </a:xfrm>
          <a:prstGeom prst="rect">
            <a:avLst/>
          </a:prstGeom>
        </p:spPr>
        <p:txBody>
          <a:bodyPr/>
          <a:lstStyle>
            <a:lvl1pPr marL="0" indent="0" algn="l">
              <a:buNone/>
              <a:defRPr sz="1200" b="0" baseline="0">
                <a:solidFill>
                  <a:schemeClr val="tx1">
                    <a:lumMod val="50000"/>
                    <a:lumOff val="50000"/>
                  </a:schemeClr>
                </a:solidFill>
                <a:latin typeface="Barlow" panose="00000500000000000000" pitchFamily="2" charset="0"/>
              </a:defRPr>
            </a:lvl1pPr>
          </a:lstStyle>
          <a:p>
            <a:pPr lvl="0"/>
            <a:r>
              <a:rPr lang="es-ES" dirty="0"/>
              <a:t>AUTORES DE LA COMUNICACIÓN</a:t>
            </a:r>
          </a:p>
        </p:txBody>
      </p:sp>
    </p:spTree>
    <p:extLst>
      <p:ext uri="{BB962C8B-B14F-4D97-AF65-F5344CB8AC3E}">
        <p14:creationId xmlns:p14="http://schemas.microsoft.com/office/powerpoint/2010/main" val="925488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image" Target="../media/image1.png"/><Relationship Id="rId7" Type="http://schemas.openxmlformats.org/officeDocument/2006/relationships/image" Target="../media/image5.svg"/><Relationship Id="rId12" Type="http://schemas.openxmlformats.org/officeDocument/2006/relationships/image" Target="../media/image10.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sv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B9E1A64-5CC9-491A-8D15-E1D8B9C3C90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2" name="Marcador de texto 5">
            <a:extLst>
              <a:ext uri="{FF2B5EF4-FFF2-40B4-BE49-F238E27FC236}">
                <a16:creationId xmlns:a16="http://schemas.microsoft.com/office/drawing/2014/main" id="{50A88C9F-EC3C-40AD-8F5E-6F7454B9917E}"/>
              </a:ext>
            </a:extLst>
          </p:cNvPr>
          <p:cNvSpPr txBox="1">
            <a:spLocks/>
          </p:cNvSpPr>
          <p:nvPr userDrawn="1"/>
        </p:nvSpPr>
        <p:spPr>
          <a:xfrm>
            <a:off x="120830" y="1763549"/>
            <a:ext cx="2035834" cy="252486"/>
          </a:xfrm>
          <a:prstGeom prst="rect">
            <a:avLst/>
          </a:prstGeom>
        </p:spPr>
        <p:txBody>
          <a:bodyPr anchor="ctr" anchorCtr="0"/>
          <a:lstStyle>
            <a:lvl1pPr marL="0" indent="0" algn="l" defTabSz="914400" rtl="0" eaLnBrk="1" latinLnBrk="0" hangingPunct="1">
              <a:lnSpc>
                <a:spcPts val="2000"/>
              </a:lnSpc>
              <a:spcBef>
                <a:spcPts val="1000"/>
              </a:spcBef>
              <a:buFont typeface="Arial" panose="020B0604020202020204" pitchFamily="34" charset="0"/>
              <a:buNone/>
              <a:defRPr sz="1400" b="0" kern="1200" baseline="0">
                <a:solidFill>
                  <a:srgbClr val="1E4478"/>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1400" b="1" spc="0" dirty="0">
                <a:solidFill>
                  <a:srgbClr val="0071A5"/>
                </a:solidFill>
                <a:latin typeface="Barlow" panose="00000500000000000000" pitchFamily="2" charset="0"/>
              </a:rPr>
              <a:t>Introducción</a:t>
            </a:r>
          </a:p>
        </p:txBody>
      </p:sp>
      <p:sp>
        <p:nvSpPr>
          <p:cNvPr id="44" name="Marcador de texto 5">
            <a:extLst>
              <a:ext uri="{FF2B5EF4-FFF2-40B4-BE49-F238E27FC236}">
                <a16:creationId xmlns:a16="http://schemas.microsoft.com/office/drawing/2014/main" id="{46150D59-E561-4E63-8117-ABA8F64E1BAA}"/>
              </a:ext>
            </a:extLst>
          </p:cNvPr>
          <p:cNvSpPr txBox="1">
            <a:spLocks/>
          </p:cNvSpPr>
          <p:nvPr userDrawn="1"/>
        </p:nvSpPr>
        <p:spPr>
          <a:xfrm>
            <a:off x="2524369" y="1763549"/>
            <a:ext cx="1572375" cy="252486"/>
          </a:xfrm>
          <a:prstGeom prst="rect">
            <a:avLst/>
          </a:prstGeom>
        </p:spPr>
        <p:txBody>
          <a:bodyPr anchor="ctr" anchorCtr="0"/>
          <a:lstStyle>
            <a:lvl1pPr marL="0" indent="0" algn="l" defTabSz="914400" rtl="0" eaLnBrk="1" latinLnBrk="0" hangingPunct="1">
              <a:lnSpc>
                <a:spcPts val="2000"/>
              </a:lnSpc>
              <a:spcBef>
                <a:spcPts val="1000"/>
              </a:spcBef>
              <a:buFont typeface="Arial" panose="020B0604020202020204" pitchFamily="34" charset="0"/>
              <a:buNone/>
              <a:defRPr sz="1400" b="0" kern="1200" baseline="0">
                <a:solidFill>
                  <a:srgbClr val="98A11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1400" b="1" spc="0" dirty="0">
                <a:solidFill>
                  <a:srgbClr val="ADBF28"/>
                </a:solidFill>
                <a:latin typeface="Barlow" panose="00000500000000000000" pitchFamily="2" charset="0"/>
              </a:rPr>
              <a:t>Objetivos</a:t>
            </a:r>
          </a:p>
        </p:txBody>
      </p:sp>
      <p:sp>
        <p:nvSpPr>
          <p:cNvPr id="45" name="Marcador de texto 5">
            <a:extLst>
              <a:ext uri="{FF2B5EF4-FFF2-40B4-BE49-F238E27FC236}">
                <a16:creationId xmlns:a16="http://schemas.microsoft.com/office/drawing/2014/main" id="{C3635E05-3CAA-40A3-ACD2-E72A6221AE32}"/>
              </a:ext>
            </a:extLst>
          </p:cNvPr>
          <p:cNvSpPr txBox="1">
            <a:spLocks/>
          </p:cNvSpPr>
          <p:nvPr userDrawn="1"/>
        </p:nvSpPr>
        <p:spPr>
          <a:xfrm>
            <a:off x="4916113" y="1763549"/>
            <a:ext cx="1355272" cy="252486"/>
          </a:xfrm>
          <a:prstGeom prst="rect">
            <a:avLst/>
          </a:prstGeom>
        </p:spPr>
        <p:txBody>
          <a:bodyPr anchor="ctr" anchorCtr="0"/>
          <a:lstStyle>
            <a:lvl1pPr marL="0" indent="0" algn="l" defTabSz="914400" rtl="0" eaLnBrk="1" latinLnBrk="0" hangingPunct="1">
              <a:lnSpc>
                <a:spcPts val="2000"/>
              </a:lnSpc>
              <a:spcBef>
                <a:spcPts val="1000"/>
              </a:spcBef>
              <a:buFont typeface="Arial" panose="020B0604020202020204" pitchFamily="34" charset="0"/>
              <a:buNone/>
              <a:defRPr sz="1400" b="0" kern="1200" baseline="0">
                <a:solidFill>
                  <a:srgbClr val="1E4478"/>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1400" b="1" spc="0" dirty="0">
                <a:solidFill>
                  <a:srgbClr val="E55F0E"/>
                </a:solidFill>
                <a:latin typeface="Barlow" panose="00000500000000000000" pitchFamily="2" charset="0"/>
              </a:rPr>
              <a:t>Métodos</a:t>
            </a:r>
          </a:p>
        </p:txBody>
      </p:sp>
      <p:sp>
        <p:nvSpPr>
          <p:cNvPr id="46" name="Marcador de texto 5">
            <a:extLst>
              <a:ext uri="{FF2B5EF4-FFF2-40B4-BE49-F238E27FC236}">
                <a16:creationId xmlns:a16="http://schemas.microsoft.com/office/drawing/2014/main" id="{0E375B4C-6B32-46C7-946A-D39D46C9A1A6}"/>
              </a:ext>
            </a:extLst>
          </p:cNvPr>
          <p:cNvSpPr txBox="1">
            <a:spLocks/>
          </p:cNvSpPr>
          <p:nvPr userDrawn="1"/>
        </p:nvSpPr>
        <p:spPr>
          <a:xfrm>
            <a:off x="7315038" y="1761700"/>
            <a:ext cx="1787978" cy="252486"/>
          </a:xfrm>
          <a:prstGeom prst="rect">
            <a:avLst/>
          </a:prstGeom>
        </p:spPr>
        <p:txBody>
          <a:bodyPr anchor="ctr" anchorCtr="0"/>
          <a:lstStyle>
            <a:lvl1pPr marL="0" indent="0" algn="l" defTabSz="914400" rtl="0" eaLnBrk="1" latinLnBrk="0" hangingPunct="1">
              <a:lnSpc>
                <a:spcPts val="2000"/>
              </a:lnSpc>
              <a:spcBef>
                <a:spcPts val="1000"/>
              </a:spcBef>
              <a:buFont typeface="Arial" panose="020B0604020202020204" pitchFamily="34" charset="0"/>
              <a:buNone/>
              <a:defRPr sz="1400" b="0" kern="1200" baseline="0">
                <a:solidFill>
                  <a:srgbClr val="98A11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1400" b="1" spc="0" dirty="0">
                <a:solidFill>
                  <a:srgbClr val="F39205"/>
                </a:solidFill>
                <a:latin typeface="Barlow" panose="00000500000000000000" pitchFamily="2" charset="0"/>
              </a:rPr>
              <a:t>Resultados</a:t>
            </a:r>
          </a:p>
        </p:txBody>
      </p:sp>
      <p:sp>
        <p:nvSpPr>
          <p:cNvPr id="47" name="Marcador de texto 5">
            <a:extLst>
              <a:ext uri="{FF2B5EF4-FFF2-40B4-BE49-F238E27FC236}">
                <a16:creationId xmlns:a16="http://schemas.microsoft.com/office/drawing/2014/main" id="{24458C0C-149D-4D31-A3A0-BF7BC83F0256}"/>
              </a:ext>
            </a:extLst>
          </p:cNvPr>
          <p:cNvSpPr txBox="1">
            <a:spLocks/>
          </p:cNvSpPr>
          <p:nvPr userDrawn="1"/>
        </p:nvSpPr>
        <p:spPr>
          <a:xfrm>
            <a:off x="9720745" y="1761700"/>
            <a:ext cx="2133599" cy="252486"/>
          </a:xfrm>
          <a:prstGeom prst="rect">
            <a:avLst/>
          </a:prstGeom>
        </p:spPr>
        <p:txBody>
          <a:bodyPr anchor="ctr" anchorCtr="0"/>
          <a:lstStyle>
            <a:lvl1pPr marL="0" indent="0" algn="l" defTabSz="914400" rtl="0" eaLnBrk="1" latinLnBrk="0" hangingPunct="1">
              <a:lnSpc>
                <a:spcPts val="2000"/>
              </a:lnSpc>
              <a:spcBef>
                <a:spcPts val="1000"/>
              </a:spcBef>
              <a:buFont typeface="Arial" panose="020B0604020202020204" pitchFamily="34" charset="0"/>
              <a:buNone/>
              <a:defRPr sz="1400" b="0" kern="1200" baseline="0">
                <a:solidFill>
                  <a:srgbClr val="1E4478"/>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1400" b="1" spc="0" dirty="0">
                <a:solidFill>
                  <a:srgbClr val="008E39"/>
                </a:solidFill>
                <a:latin typeface="Barlow" panose="00000500000000000000" pitchFamily="2" charset="0"/>
              </a:rPr>
              <a:t>Conclusiones</a:t>
            </a:r>
          </a:p>
        </p:txBody>
      </p:sp>
      <p:pic>
        <p:nvPicPr>
          <p:cNvPr id="19" name="Gráfico 18">
            <a:extLst>
              <a:ext uri="{FF2B5EF4-FFF2-40B4-BE49-F238E27FC236}">
                <a16:creationId xmlns:a16="http://schemas.microsoft.com/office/drawing/2014/main" id="{1A0E97E8-DC75-4113-8DFE-34D8EEE3B9E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12125" y="2046372"/>
            <a:ext cx="2133600" cy="64197"/>
          </a:xfrm>
          <a:prstGeom prst="rect">
            <a:avLst/>
          </a:prstGeom>
        </p:spPr>
      </p:pic>
      <p:pic>
        <p:nvPicPr>
          <p:cNvPr id="20" name="Gráfico 19">
            <a:extLst>
              <a:ext uri="{FF2B5EF4-FFF2-40B4-BE49-F238E27FC236}">
                <a16:creationId xmlns:a16="http://schemas.microsoft.com/office/drawing/2014/main" id="{BDBC3366-A84A-45E8-80B3-937859F26A8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623171" y="2046372"/>
            <a:ext cx="2133600" cy="64197"/>
          </a:xfrm>
          <a:prstGeom prst="rect">
            <a:avLst/>
          </a:prstGeom>
        </p:spPr>
      </p:pic>
      <p:pic>
        <p:nvPicPr>
          <p:cNvPr id="21" name="Gráfico 20">
            <a:extLst>
              <a:ext uri="{FF2B5EF4-FFF2-40B4-BE49-F238E27FC236}">
                <a16:creationId xmlns:a16="http://schemas.microsoft.com/office/drawing/2014/main" id="{5D4B7445-4201-4DB6-8497-76940D5761BD}"/>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5010769" y="2046372"/>
            <a:ext cx="2133600" cy="64197"/>
          </a:xfrm>
          <a:prstGeom prst="rect">
            <a:avLst/>
          </a:prstGeom>
        </p:spPr>
      </p:pic>
      <p:pic>
        <p:nvPicPr>
          <p:cNvPr id="22" name="Gráfico 21">
            <a:extLst>
              <a:ext uri="{FF2B5EF4-FFF2-40B4-BE49-F238E27FC236}">
                <a16:creationId xmlns:a16="http://schemas.microsoft.com/office/drawing/2014/main" id="{C5883164-C2B6-4C89-B21E-1F2B949F1163}"/>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7421815" y="2046372"/>
            <a:ext cx="2133600" cy="64197"/>
          </a:xfrm>
          <a:prstGeom prst="rect">
            <a:avLst/>
          </a:prstGeom>
        </p:spPr>
      </p:pic>
      <p:pic>
        <p:nvPicPr>
          <p:cNvPr id="23" name="Gráfico 22">
            <a:extLst>
              <a:ext uri="{FF2B5EF4-FFF2-40B4-BE49-F238E27FC236}">
                <a16:creationId xmlns:a16="http://schemas.microsoft.com/office/drawing/2014/main" id="{2E844568-BCBE-4605-9BE7-A8C3368E4708}"/>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9832861" y="2046372"/>
            <a:ext cx="2133600" cy="64197"/>
          </a:xfrm>
          <a:prstGeom prst="rect">
            <a:avLst/>
          </a:prstGeom>
        </p:spPr>
      </p:pic>
    </p:spTree>
    <p:extLst>
      <p:ext uri="{BB962C8B-B14F-4D97-AF65-F5344CB8AC3E}">
        <p14:creationId xmlns:p14="http://schemas.microsoft.com/office/powerpoint/2010/main" val="2597804127"/>
      </p:ext>
    </p:extLst>
  </p:cSld>
  <p:clrMap bg1="lt1" tx1="dk1" bg2="lt2" tx2="dk2" accent1="accent1" accent2="accent2" accent3="accent3" accent4="accent4" accent5="accent5" accent6="accent6" hlink="hlink" folHlink="folHlink"/>
  <p:sldLayoutIdLst>
    <p:sldLayoutId id="214748365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chart" Target="../charts/chart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4127F72B-C3CD-46A1-A20B-BF9087A9E431}"/>
              </a:ext>
            </a:extLst>
          </p:cNvPr>
          <p:cNvSpPr>
            <a:spLocks noGrp="1"/>
          </p:cNvSpPr>
          <p:nvPr>
            <p:ph type="body" sz="quarter" idx="11"/>
          </p:nvPr>
        </p:nvSpPr>
        <p:spPr>
          <a:xfrm>
            <a:off x="241537" y="2149230"/>
            <a:ext cx="2130879" cy="4424097"/>
          </a:xfrm>
        </p:spPr>
        <p:txBody>
          <a:bodyPr/>
          <a:lstStyle/>
          <a:p>
            <a:pPr algn="just"/>
            <a:r>
              <a:rPr lang="en-US" sz="1000" i="1" dirty="0">
                <a:solidFill>
                  <a:schemeClr val="tx1"/>
                </a:solidFill>
                <a:latin typeface="+mn-lt"/>
              </a:rPr>
              <a:t>Calanus </a:t>
            </a:r>
            <a:r>
              <a:rPr lang="en-US" sz="1000" i="1" dirty="0" err="1">
                <a:solidFill>
                  <a:schemeClr val="tx1"/>
                </a:solidFill>
                <a:latin typeface="+mn-lt"/>
              </a:rPr>
              <a:t>finmarchicus</a:t>
            </a:r>
            <a:r>
              <a:rPr lang="en-US" sz="1000" i="1" dirty="0">
                <a:solidFill>
                  <a:schemeClr val="tx1"/>
                </a:solidFill>
                <a:latin typeface="+mn-lt"/>
              </a:rPr>
              <a:t> </a:t>
            </a:r>
            <a:r>
              <a:rPr lang="en-US" sz="1000" dirty="0">
                <a:solidFill>
                  <a:schemeClr val="tx1"/>
                </a:solidFill>
                <a:latin typeface="+mn-lt"/>
              </a:rPr>
              <a:t>is a free-living copepod that forms part of the zooplankton. It is known that Calanus are a rich source of protein and PUFA. Proteases can hydrolyze this protein, producing astaxanthin-containing hydrolysates that may serve as antioxidant ingredients in animal feed (for example for salmon), and human food. However, it is necessary to evaluate their toxicity before using them as a functional ingredient. </a:t>
            </a:r>
          </a:p>
          <a:p>
            <a:pPr algn="just"/>
            <a:r>
              <a:rPr lang="en-US" sz="1000" dirty="0">
                <a:solidFill>
                  <a:schemeClr val="tx1"/>
                </a:solidFill>
                <a:latin typeface="+mn-lt"/>
              </a:rPr>
              <a:t>The zebrafish is an interesting model used to study human diseases. Zebrafish cell lines are useful in drug discovery due to their advantages and potential for rapid screening assays of bioactivity of molecules without using whole organisms, which raises ethical concerns.</a:t>
            </a:r>
          </a:p>
          <a:p>
            <a:pPr algn="just"/>
            <a:r>
              <a:rPr lang="en-US" sz="1000" dirty="0">
                <a:solidFill>
                  <a:schemeClr val="tx1"/>
                </a:solidFill>
                <a:latin typeface="+mn-lt"/>
              </a:rPr>
              <a:t> </a:t>
            </a:r>
          </a:p>
          <a:p>
            <a:pPr algn="just"/>
            <a:endParaRPr lang="en-US" sz="1000" dirty="0">
              <a:solidFill>
                <a:schemeClr val="tx1"/>
              </a:solidFill>
              <a:latin typeface="+mn-lt"/>
            </a:endParaRPr>
          </a:p>
          <a:p>
            <a:pPr algn="just"/>
            <a:endParaRPr lang="en-US" sz="1000" dirty="0">
              <a:solidFill>
                <a:schemeClr val="tx1"/>
              </a:solidFill>
              <a:latin typeface="+mn-lt"/>
            </a:endParaRPr>
          </a:p>
          <a:p>
            <a:pPr algn="just"/>
            <a:endParaRPr lang="en-US" sz="1000" dirty="0">
              <a:solidFill>
                <a:schemeClr val="tx1"/>
              </a:solidFill>
              <a:latin typeface="+mn-lt"/>
            </a:endParaRPr>
          </a:p>
          <a:p>
            <a:pPr algn="ctr"/>
            <a:r>
              <a:rPr lang="en-US" sz="1000" b="1" i="1" dirty="0">
                <a:solidFill>
                  <a:schemeClr val="tx1"/>
                </a:solidFill>
                <a:latin typeface="+mn-lt"/>
              </a:rPr>
              <a:t>Calanus </a:t>
            </a:r>
            <a:r>
              <a:rPr lang="en-US" sz="1000" b="1" i="1" dirty="0" err="1">
                <a:solidFill>
                  <a:schemeClr val="tx1"/>
                </a:solidFill>
                <a:latin typeface="+mn-lt"/>
              </a:rPr>
              <a:t>finmarchicus</a:t>
            </a:r>
            <a:endParaRPr lang="en-US" sz="1000" b="1" i="1" dirty="0">
              <a:solidFill>
                <a:schemeClr val="tx1"/>
              </a:solidFill>
              <a:latin typeface="+mn-lt"/>
            </a:endParaRPr>
          </a:p>
          <a:p>
            <a:pPr algn="just"/>
            <a:endParaRPr lang="es-ES" sz="1000" dirty="0">
              <a:solidFill>
                <a:schemeClr val="tx1"/>
              </a:solidFill>
              <a:latin typeface="+mn-lt"/>
            </a:endParaRPr>
          </a:p>
        </p:txBody>
      </p:sp>
      <p:sp>
        <p:nvSpPr>
          <p:cNvPr id="8" name="Marcador de texto 7">
            <a:extLst>
              <a:ext uri="{FF2B5EF4-FFF2-40B4-BE49-F238E27FC236}">
                <a16:creationId xmlns:a16="http://schemas.microsoft.com/office/drawing/2014/main" id="{B08827F2-AE8B-471A-9683-7199FF8BAF41}"/>
              </a:ext>
            </a:extLst>
          </p:cNvPr>
          <p:cNvSpPr>
            <a:spLocks noGrp="1"/>
          </p:cNvSpPr>
          <p:nvPr>
            <p:ph type="body" sz="quarter" idx="14"/>
          </p:nvPr>
        </p:nvSpPr>
        <p:spPr>
          <a:xfrm>
            <a:off x="2642518" y="2149230"/>
            <a:ext cx="2130879" cy="4424097"/>
          </a:xfrm>
        </p:spPr>
        <p:txBody>
          <a:bodyPr/>
          <a:lstStyle/>
          <a:p>
            <a:pPr algn="just"/>
            <a:r>
              <a:rPr lang="en-US" sz="1000" dirty="0">
                <a:solidFill>
                  <a:schemeClr val="tx1"/>
                </a:solidFill>
                <a:latin typeface="+mn-lt"/>
              </a:rPr>
              <a:t>The aim of this study is to assess the cytotoxicity of antioxidant protein hydrolysates from Calanus </a:t>
            </a:r>
            <a:r>
              <a:rPr lang="en-US" sz="1000" dirty="0" err="1">
                <a:solidFill>
                  <a:schemeClr val="tx1"/>
                </a:solidFill>
                <a:latin typeface="+mn-lt"/>
              </a:rPr>
              <a:t>finmarchicus</a:t>
            </a:r>
            <a:r>
              <a:rPr lang="en-US" sz="1000" dirty="0">
                <a:solidFill>
                  <a:schemeClr val="tx1"/>
                </a:solidFill>
                <a:latin typeface="+mn-lt"/>
              </a:rPr>
              <a:t> using the ZF-4 zebrafish embryonic cell line.</a:t>
            </a:r>
          </a:p>
          <a:p>
            <a:pPr algn="just"/>
            <a:endParaRPr lang="en-US" sz="1000" dirty="0">
              <a:solidFill>
                <a:schemeClr val="tx1"/>
              </a:solidFill>
              <a:latin typeface="+mn-lt"/>
            </a:endParaRPr>
          </a:p>
          <a:p>
            <a:pPr algn="just"/>
            <a:endParaRPr lang="en-US" sz="1000" dirty="0">
              <a:solidFill>
                <a:schemeClr val="tx1"/>
              </a:solidFill>
              <a:latin typeface="+mn-lt"/>
            </a:endParaRPr>
          </a:p>
          <a:p>
            <a:pPr algn="just"/>
            <a:endParaRPr lang="en-US" sz="1000" dirty="0">
              <a:solidFill>
                <a:schemeClr val="tx1"/>
              </a:solidFill>
              <a:latin typeface="+mn-lt"/>
            </a:endParaRPr>
          </a:p>
          <a:p>
            <a:pPr algn="just"/>
            <a:endParaRPr lang="en-US" sz="1000" dirty="0">
              <a:solidFill>
                <a:schemeClr val="tx1"/>
              </a:solidFill>
              <a:latin typeface="+mn-lt"/>
            </a:endParaRPr>
          </a:p>
          <a:p>
            <a:pPr algn="just"/>
            <a:endParaRPr lang="en-US" sz="1000" dirty="0">
              <a:solidFill>
                <a:schemeClr val="tx1"/>
              </a:solidFill>
              <a:latin typeface="+mn-lt"/>
            </a:endParaRPr>
          </a:p>
          <a:p>
            <a:pPr algn="just"/>
            <a:endParaRPr lang="en-US" sz="1000" dirty="0">
              <a:solidFill>
                <a:schemeClr val="tx1"/>
              </a:solidFill>
              <a:latin typeface="+mn-lt"/>
            </a:endParaRPr>
          </a:p>
          <a:p>
            <a:pPr algn="just"/>
            <a:endParaRPr lang="en-US" sz="1000" dirty="0">
              <a:solidFill>
                <a:schemeClr val="tx1"/>
              </a:solidFill>
              <a:latin typeface="+mn-lt"/>
            </a:endParaRPr>
          </a:p>
          <a:p>
            <a:pPr algn="ctr"/>
            <a:r>
              <a:rPr lang="en-US" sz="1000" b="1" dirty="0">
                <a:solidFill>
                  <a:schemeClr val="tx1"/>
                </a:solidFill>
                <a:latin typeface="+mn-lt"/>
              </a:rPr>
              <a:t>ZF-4 Cell line</a:t>
            </a:r>
          </a:p>
          <a:p>
            <a:pPr algn="just"/>
            <a:endParaRPr lang="es-ES" sz="1000" dirty="0">
              <a:solidFill>
                <a:schemeClr val="tx1"/>
              </a:solidFill>
              <a:latin typeface="+mn-lt"/>
            </a:endParaRPr>
          </a:p>
        </p:txBody>
      </p:sp>
      <p:sp>
        <p:nvSpPr>
          <p:cNvPr id="11" name="Marcador de texto 10">
            <a:extLst>
              <a:ext uri="{FF2B5EF4-FFF2-40B4-BE49-F238E27FC236}">
                <a16:creationId xmlns:a16="http://schemas.microsoft.com/office/drawing/2014/main" id="{16367A7B-96B2-474A-B15D-5ED5C821A288}"/>
              </a:ext>
            </a:extLst>
          </p:cNvPr>
          <p:cNvSpPr>
            <a:spLocks noGrp="1"/>
          </p:cNvSpPr>
          <p:nvPr>
            <p:ph type="body" sz="quarter" idx="16"/>
          </p:nvPr>
        </p:nvSpPr>
        <p:spPr>
          <a:xfrm>
            <a:off x="5043499" y="2149230"/>
            <a:ext cx="2130879" cy="4424097"/>
          </a:xfrm>
        </p:spPr>
        <p:txBody>
          <a:bodyPr/>
          <a:lstStyle/>
          <a:p>
            <a:pPr algn="just"/>
            <a:r>
              <a:rPr lang="en-US" sz="1000" dirty="0">
                <a:solidFill>
                  <a:schemeClr val="tx1"/>
                </a:solidFill>
                <a:latin typeface="+mn-lt"/>
              </a:rPr>
              <a:t>The marine zooplankter </a:t>
            </a:r>
            <a:r>
              <a:rPr lang="en-US" sz="1000" i="1" dirty="0">
                <a:solidFill>
                  <a:schemeClr val="tx1"/>
                </a:solidFill>
                <a:latin typeface="+mn-lt"/>
              </a:rPr>
              <a:t>Calanus </a:t>
            </a:r>
            <a:r>
              <a:rPr lang="en-US" sz="1000" i="1" dirty="0" err="1">
                <a:solidFill>
                  <a:schemeClr val="tx1"/>
                </a:solidFill>
                <a:latin typeface="+mn-lt"/>
              </a:rPr>
              <a:t>finmarchicus</a:t>
            </a:r>
            <a:r>
              <a:rPr lang="en-US" sz="1000" dirty="0">
                <a:solidFill>
                  <a:schemeClr val="tx1"/>
                </a:solidFill>
                <a:latin typeface="+mn-lt"/>
              </a:rPr>
              <a:t> were harvested by fishing vessels in the North Sea. After capture, they were lyophilized and their protein was hydrolyzed using various commercial enzymes:  </a:t>
            </a:r>
            <a:r>
              <a:rPr lang="en-US" sz="1000" dirty="0" err="1">
                <a:solidFill>
                  <a:schemeClr val="tx1"/>
                </a:solidFill>
                <a:latin typeface="+mn-lt"/>
              </a:rPr>
              <a:t>Protamex</a:t>
            </a:r>
            <a:r>
              <a:rPr lang="en-US" sz="1000" dirty="0">
                <a:solidFill>
                  <a:schemeClr val="tx1"/>
                </a:solidFill>
                <a:latin typeface="+mn-lt"/>
              </a:rPr>
              <a:t> from Novozymes (Sample P), Papain/Bromelain from </a:t>
            </a:r>
            <a:r>
              <a:rPr lang="en-US" sz="1000" dirty="0" err="1">
                <a:solidFill>
                  <a:schemeClr val="tx1"/>
                </a:solidFill>
                <a:latin typeface="+mn-lt"/>
              </a:rPr>
              <a:t>Enzybel</a:t>
            </a:r>
            <a:r>
              <a:rPr lang="en-US" sz="1000" dirty="0">
                <a:solidFill>
                  <a:schemeClr val="tx1"/>
                </a:solidFill>
                <a:latin typeface="+mn-lt"/>
              </a:rPr>
              <a:t> (Sample P/B), </a:t>
            </a:r>
            <a:r>
              <a:rPr lang="en-US" sz="1000" dirty="0" err="1">
                <a:solidFill>
                  <a:schemeClr val="tx1"/>
                </a:solidFill>
                <a:latin typeface="+mn-lt"/>
              </a:rPr>
              <a:t>Promod</a:t>
            </a:r>
            <a:r>
              <a:rPr lang="en-US" sz="1000" dirty="0">
                <a:solidFill>
                  <a:schemeClr val="tx1"/>
                </a:solidFill>
                <a:latin typeface="+mn-lt"/>
              </a:rPr>
              <a:t> 950L/</a:t>
            </a:r>
            <a:r>
              <a:rPr lang="en-US" sz="1000" dirty="0" err="1">
                <a:solidFill>
                  <a:schemeClr val="tx1"/>
                </a:solidFill>
                <a:latin typeface="+mn-lt"/>
              </a:rPr>
              <a:t>Flavorpro</a:t>
            </a:r>
            <a:r>
              <a:rPr lang="en-US" sz="1000" dirty="0">
                <a:solidFill>
                  <a:schemeClr val="tx1"/>
                </a:solidFill>
                <a:latin typeface="+mn-lt"/>
              </a:rPr>
              <a:t> 766 MDP from Biocatalysts (Sample P/F). Also, endogenous enzymes were used (Sample E). In addition, one sample was subjected to an industrial ensiling process at acidic pH (Sample S). </a:t>
            </a:r>
          </a:p>
          <a:p>
            <a:pPr algn="just"/>
            <a:r>
              <a:rPr lang="en-US" sz="1000" dirty="0">
                <a:solidFill>
                  <a:schemeClr val="tx1"/>
                </a:solidFill>
                <a:latin typeface="+mn-lt"/>
              </a:rPr>
              <a:t>The study evaluated the cytotoxic capacity of the protein hydrolysates at different concentrations (1, 5, 10 mg/ml of medium) using a CCK-8 cell viability kit. Cells ZF-4 were previously grown to confluence at 28°C and 5% CO</a:t>
            </a:r>
            <a:r>
              <a:rPr lang="en-US" sz="1000" baseline="-25000" dirty="0">
                <a:solidFill>
                  <a:schemeClr val="tx1"/>
                </a:solidFill>
                <a:latin typeface="+mn-lt"/>
              </a:rPr>
              <a:t>2</a:t>
            </a:r>
            <a:r>
              <a:rPr lang="en-US" sz="1000" dirty="0">
                <a:solidFill>
                  <a:schemeClr val="tx1"/>
                </a:solidFill>
                <a:latin typeface="+mn-lt"/>
              </a:rPr>
              <a:t> in DMEM-F12 medium with fetal bovine serum (FBS, 10%) prior to testing.</a:t>
            </a:r>
            <a:endParaRPr lang="es-ES" sz="1000" dirty="0">
              <a:solidFill>
                <a:schemeClr val="tx1"/>
              </a:solidFill>
              <a:latin typeface="+mn-lt"/>
            </a:endParaRPr>
          </a:p>
          <a:p>
            <a:pPr algn="just"/>
            <a:endParaRPr lang="es-ES" sz="1000" dirty="0">
              <a:solidFill>
                <a:schemeClr val="tx1"/>
              </a:solidFill>
              <a:latin typeface="+mn-lt"/>
            </a:endParaRPr>
          </a:p>
        </p:txBody>
      </p:sp>
      <p:sp>
        <p:nvSpPr>
          <p:cNvPr id="12" name="Marcador de texto 11">
            <a:extLst>
              <a:ext uri="{FF2B5EF4-FFF2-40B4-BE49-F238E27FC236}">
                <a16:creationId xmlns:a16="http://schemas.microsoft.com/office/drawing/2014/main" id="{C8E8AAF7-6924-4EC4-87D1-5029F1D11BF2}"/>
              </a:ext>
            </a:extLst>
          </p:cNvPr>
          <p:cNvSpPr>
            <a:spLocks noGrp="1"/>
          </p:cNvSpPr>
          <p:nvPr>
            <p:ph type="body" sz="quarter" idx="18"/>
          </p:nvPr>
        </p:nvSpPr>
        <p:spPr/>
        <p:txBody>
          <a:bodyPr/>
          <a:lstStyle/>
          <a:p>
            <a:pPr algn="just"/>
            <a:r>
              <a:rPr lang="en-US" sz="1000" dirty="0">
                <a:solidFill>
                  <a:schemeClr val="tx1"/>
                </a:solidFill>
                <a:latin typeface="+mn-lt"/>
              </a:rPr>
              <a:t>None of the samples resulted in increased cell proliferation or significant cytotoxicity at the concentrations tested. The hydrolysates caused a slight decrease in cell viability that was not concentration dependent and not always significant. However, cell viability always remained above 87%. The results showed that the lowest cell viability was observed when analyzing the effect of silage at 10 mg/ml, probably because of the low </a:t>
            </a:r>
            <a:r>
              <a:rPr lang="en-US" sz="1000" dirty="0" err="1">
                <a:solidFill>
                  <a:schemeClr val="tx1"/>
                </a:solidFill>
                <a:latin typeface="+mn-lt"/>
              </a:rPr>
              <a:t>pH.</a:t>
            </a:r>
            <a:r>
              <a:rPr lang="en-US" sz="1000" dirty="0">
                <a:solidFill>
                  <a:schemeClr val="tx1"/>
                </a:solidFill>
                <a:latin typeface="+mn-lt"/>
              </a:rPr>
              <a:t> These results suggest that these samples, with known antioxidant capacity, could be incorporated as an antioxidant ingredient in animal or human foods.</a:t>
            </a:r>
            <a:endParaRPr lang="es-ES" sz="1000" dirty="0">
              <a:solidFill>
                <a:schemeClr val="tx1"/>
              </a:solidFill>
              <a:latin typeface="+mn-lt"/>
            </a:endParaRPr>
          </a:p>
        </p:txBody>
      </p:sp>
      <p:sp>
        <p:nvSpPr>
          <p:cNvPr id="13" name="Marcador de texto 12">
            <a:extLst>
              <a:ext uri="{FF2B5EF4-FFF2-40B4-BE49-F238E27FC236}">
                <a16:creationId xmlns:a16="http://schemas.microsoft.com/office/drawing/2014/main" id="{1C4DB8D2-AB07-462A-A7A1-6D9B89EDA234}"/>
              </a:ext>
            </a:extLst>
          </p:cNvPr>
          <p:cNvSpPr>
            <a:spLocks noGrp="1"/>
          </p:cNvSpPr>
          <p:nvPr>
            <p:ph type="body" sz="quarter" idx="20"/>
          </p:nvPr>
        </p:nvSpPr>
        <p:spPr>
          <a:xfrm>
            <a:off x="9819584" y="2149230"/>
            <a:ext cx="2270816" cy="4424097"/>
          </a:xfrm>
        </p:spPr>
        <p:txBody>
          <a:bodyPr/>
          <a:lstStyle/>
          <a:p>
            <a:pPr algn="just"/>
            <a:r>
              <a:rPr lang="en-US" sz="1000" dirty="0">
                <a:solidFill>
                  <a:schemeClr val="tx1"/>
                </a:solidFill>
                <a:latin typeface="+mn-lt"/>
              </a:rPr>
              <a:t>Protein hydrolysates from </a:t>
            </a:r>
            <a:r>
              <a:rPr lang="en-US" sz="1000" i="1" dirty="0">
                <a:solidFill>
                  <a:schemeClr val="tx1"/>
                </a:solidFill>
                <a:latin typeface="+mn-lt"/>
              </a:rPr>
              <a:t>Calanus </a:t>
            </a:r>
            <a:r>
              <a:rPr lang="en-US" sz="1000" i="1" dirty="0" err="1">
                <a:solidFill>
                  <a:schemeClr val="tx1"/>
                </a:solidFill>
                <a:latin typeface="+mn-lt"/>
              </a:rPr>
              <a:t>finmarchicus</a:t>
            </a:r>
            <a:r>
              <a:rPr lang="en-US" sz="1000" dirty="0">
                <a:solidFill>
                  <a:schemeClr val="tx1"/>
                </a:solidFill>
                <a:latin typeface="+mn-lt"/>
              </a:rPr>
              <a:t>, with known antioxidant activity, do not show any cytotoxic effect  on zebrafish embryonic cells at the tested concentrations, and could be incorporated as safe antioxidant ingredients, rich in amino acids and peptides, in food and/or animal feed.</a:t>
            </a:r>
            <a:endParaRPr lang="es-ES" sz="1000" dirty="0">
              <a:solidFill>
                <a:schemeClr val="tx1"/>
              </a:solidFill>
              <a:latin typeface="+mn-lt"/>
            </a:endParaRPr>
          </a:p>
          <a:p>
            <a:pPr algn="just"/>
            <a:endParaRPr lang="es-ES" sz="1000" dirty="0">
              <a:solidFill>
                <a:schemeClr val="tx1"/>
              </a:solidFill>
              <a:latin typeface="+mn-lt"/>
            </a:endParaRPr>
          </a:p>
          <a:p>
            <a:pPr algn="just"/>
            <a:endParaRPr lang="en-US" sz="1000" dirty="0">
              <a:solidFill>
                <a:schemeClr val="tx1"/>
              </a:solidFill>
              <a:latin typeface="+mn-lt"/>
            </a:endParaRPr>
          </a:p>
          <a:p>
            <a:pPr algn="just"/>
            <a:endParaRPr lang="en-US" sz="1000" dirty="0">
              <a:solidFill>
                <a:schemeClr val="tx1"/>
              </a:solidFill>
              <a:latin typeface="+mn-lt"/>
            </a:endParaRPr>
          </a:p>
          <a:p>
            <a:pPr algn="just"/>
            <a:r>
              <a:rPr lang="en-US" sz="1000" b="1" dirty="0">
                <a:solidFill>
                  <a:schemeClr val="tx1"/>
                </a:solidFill>
                <a:latin typeface="+mn-lt"/>
              </a:rPr>
              <a:t>Acknowledgment: </a:t>
            </a:r>
            <a:r>
              <a:rPr lang="en-US" sz="1000" dirty="0">
                <a:solidFill>
                  <a:schemeClr val="tx1"/>
                </a:solidFill>
                <a:latin typeface="+mn-lt"/>
              </a:rPr>
              <a:t>Grant PID2020-116142RB-I00 funded by MCIN/ AEI/10.13039/501100011033/. Grant ref. 320536 funded by The Research Council of Norway</a:t>
            </a:r>
          </a:p>
          <a:p>
            <a:pPr algn="just"/>
            <a:r>
              <a:rPr lang="en-US" sz="1000" dirty="0">
                <a:solidFill>
                  <a:schemeClr val="tx1"/>
                </a:solidFill>
                <a:latin typeface="+mn-lt"/>
              </a:rPr>
              <a:t> </a:t>
            </a:r>
            <a:endParaRPr lang="es-ES" sz="1000" dirty="0">
              <a:solidFill>
                <a:schemeClr val="tx1"/>
              </a:solidFill>
              <a:latin typeface="+mn-lt"/>
            </a:endParaRPr>
          </a:p>
        </p:txBody>
      </p:sp>
      <p:sp>
        <p:nvSpPr>
          <p:cNvPr id="14" name="Marcador de texto 13">
            <a:extLst>
              <a:ext uri="{FF2B5EF4-FFF2-40B4-BE49-F238E27FC236}">
                <a16:creationId xmlns:a16="http://schemas.microsoft.com/office/drawing/2014/main" id="{CEE07DD9-D6F2-43C6-865B-8872DC5D38BE}"/>
              </a:ext>
            </a:extLst>
          </p:cNvPr>
          <p:cNvSpPr>
            <a:spLocks noGrp="1"/>
          </p:cNvSpPr>
          <p:nvPr>
            <p:ph type="body" sz="quarter" idx="21"/>
          </p:nvPr>
        </p:nvSpPr>
        <p:spPr>
          <a:xfrm>
            <a:off x="3598425" y="355221"/>
            <a:ext cx="5951055" cy="263101"/>
          </a:xfrm>
        </p:spPr>
        <p:txBody>
          <a:bodyPr/>
          <a:lstStyle/>
          <a:p>
            <a:pPr algn="ctr"/>
            <a:r>
              <a:rPr lang="en-US" dirty="0"/>
              <a:t>USE OF THE ZEBRAFISH CELL LINE ZF-4 TO EVALUATE THE CYTOTOXIC EFFECT OF ANTIOXIDANT PROTEIN HYDROLYSATES FROM MARINE COPEPODS (</a:t>
            </a:r>
            <a:r>
              <a:rPr lang="en-US" i="1" dirty="0"/>
              <a:t>Calanus </a:t>
            </a:r>
            <a:r>
              <a:rPr lang="en-US" i="1" dirty="0" err="1"/>
              <a:t>finmarchicus</a:t>
            </a:r>
            <a:r>
              <a:rPr lang="en-US" dirty="0"/>
              <a:t>)</a:t>
            </a:r>
            <a:endParaRPr lang="es-ES" dirty="0"/>
          </a:p>
          <a:p>
            <a:pPr algn="ctr"/>
            <a:endParaRPr lang="es-ES" dirty="0"/>
          </a:p>
        </p:txBody>
      </p:sp>
      <p:sp>
        <p:nvSpPr>
          <p:cNvPr id="15" name="Marcador de texto 14">
            <a:extLst>
              <a:ext uri="{FF2B5EF4-FFF2-40B4-BE49-F238E27FC236}">
                <a16:creationId xmlns:a16="http://schemas.microsoft.com/office/drawing/2014/main" id="{9E79007C-6D4A-4528-810E-08840910E613}"/>
              </a:ext>
            </a:extLst>
          </p:cNvPr>
          <p:cNvSpPr>
            <a:spLocks noGrp="1"/>
          </p:cNvSpPr>
          <p:nvPr>
            <p:ph type="body" sz="quarter" idx="22"/>
          </p:nvPr>
        </p:nvSpPr>
        <p:spPr>
          <a:xfrm>
            <a:off x="3433482" y="1236417"/>
            <a:ext cx="5778251" cy="263101"/>
          </a:xfrm>
        </p:spPr>
        <p:txBody>
          <a:bodyPr/>
          <a:lstStyle/>
          <a:p>
            <a:r>
              <a:rPr lang="es-ES" sz="1050" dirty="0">
                <a:solidFill>
                  <a:schemeClr val="tx1"/>
                </a:solidFill>
                <a:latin typeface="+mn-lt"/>
              </a:rPr>
              <a:t>Martínez-Alvarez O</a:t>
            </a:r>
            <a:r>
              <a:rPr lang="es-ES" sz="1050" baseline="30000" dirty="0">
                <a:solidFill>
                  <a:schemeClr val="tx1"/>
                </a:solidFill>
                <a:latin typeface="+mn-lt"/>
              </a:rPr>
              <a:t>1</a:t>
            </a:r>
            <a:r>
              <a:rPr lang="es-ES" sz="1050" dirty="0">
                <a:solidFill>
                  <a:schemeClr val="tx1"/>
                </a:solidFill>
                <a:latin typeface="+mn-lt"/>
              </a:rPr>
              <a:t>, Slizyte R</a:t>
            </a:r>
            <a:r>
              <a:rPr lang="es-ES" sz="1050" baseline="30000" dirty="0">
                <a:solidFill>
                  <a:schemeClr val="tx1"/>
                </a:solidFill>
                <a:latin typeface="+mn-lt"/>
              </a:rPr>
              <a:t>2</a:t>
            </a:r>
            <a:r>
              <a:rPr lang="es-ES" sz="1050" dirty="0">
                <a:solidFill>
                  <a:schemeClr val="tx1"/>
                </a:solidFill>
                <a:latin typeface="+mn-lt"/>
              </a:rPr>
              <a:t>, </a:t>
            </a:r>
            <a:r>
              <a:rPr lang="es-ES" sz="1050" dirty="0" err="1">
                <a:solidFill>
                  <a:schemeClr val="tx1"/>
                </a:solidFill>
                <a:latin typeface="+mn-lt"/>
              </a:rPr>
              <a:t>Mozuraityte</a:t>
            </a:r>
            <a:r>
              <a:rPr lang="es-ES" sz="1050" dirty="0">
                <a:solidFill>
                  <a:schemeClr val="tx1"/>
                </a:solidFill>
                <a:latin typeface="+mn-lt"/>
              </a:rPr>
              <a:t> R</a:t>
            </a:r>
            <a:r>
              <a:rPr lang="es-ES" sz="1050" baseline="30000" dirty="0">
                <a:solidFill>
                  <a:schemeClr val="tx1"/>
                </a:solidFill>
                <a:latin typeface="+mn-lt"/>
              </a:rPr>
              <a:t>2</a:t>
            </a:r>
            <a:r>
              <a:rPr lang="es-ES" sz="1050" dirty="0">
                <a:solidFill>
                  <a:schemeClr val="tx1"/>
                </a:solidFill>
                <a:latin typeface="+mn-lt"/>
              </a:rPr>
              <a:t>, Albrektsen S</a:t>
            </a:r>
            <a:r>
              <a:rPr lang="es-ES" sz="1050" baseline="30000" dirty="0">
                <a:solidFill>
                  <a:schemeClr val="tx1"/>
                </a:solidFill>
                <a:latin typeface="+mn-lt"/>
              </a:rPr>
              <a:t>3</a:t>
            </a:r>
            <a:r>
              <a:rPr lang="es-ES" sz="1050" dirty="0">
                <a:solidFill>
                  <a:schemeClr val="tx1"/>
                </a:solidFill>
                <a:latin typeface="+mn-lt"/>
              </a:rPr>
              <a:t>, Standal I</a:t>
            </a:r>
            <a:r>
              <a:rPr lang="es-ES" sz="1050" baseline="30000" dirty="0">
                <a:solidFill>
                  <a:schemeClr val="tx1"/>
                </a:solidFill>
                <a:latin typeface="+mn-lt"/>
              </a:rPr>
              <a:t>2</a:t>
            </a:r>
          </a:p>
          <a:p>
            <a:r>
              <a:rPr lang="es-ES" sz="900" dirty="0">
                <a:solidFill>
                  <a:schemeClr val="tx1"/>
                </a:solidFill>
                <a:latin typeface="+mn-lt"/>
              </a:rPr>
              <a:t>1 </a:t>
            </a:r>
            <a:r>
              <a:rPr lang="es-ES" sz="900" dirty="0" err="1">
                <a:solidFill>
                  <a:schemeClr val="tx1"/>
                </a:solidFill>
                <a:latin typeface="+mn-lt"/>
              </a:rPr>
              <a:t>Institute</a:t>
            </a:r>
            <a:r>
              <a:rPr lang="es-ES" sz="900" dirty="0">
                <a:solidFill>
                  <a:schemeClr val="tx1"/>
                </a:solidFill>
                <a:latin typeface="+mn-lt"/>
              </a:rPr>
              <a:t> </a:t>
            </a:r>
            <a:r>
              <a:rPr lang="es-ES" sz="900" dirty="0" err="1">
                <a:solidFill>
                  <a:schemeClr val="tx1"/>
                </a:solidFill>
                <a:latin typeface="+mn-lt"/>
              </a:rPr>
              <a:t>of</a:t>
            </a:r>
            <a:r>
              <a:rPr lang="es-ES" sz="900" dirty="0">
                <a:solidFill>
                  <a:schemeClr val="tx1"/>
                </a:solidFill>
                <a:latin typeface="+mn-lt"/>
              </a:rPr>
              <a:t> </a:t>
            </a:r>
            <a:r>
              <a:rPr lang="es-ES" sz="900" dirty="0" err="1">
                <a:solidFill>
                  <a:schemeClr val="tx1"/>
                </a:solidFill>
                <a:latin typeface="+mn-lt"/>
              </a:rPr>
              <a:t>Food</a:t>
            </a:r>
            <a:r>
              <a:rPr lang="es-ES" sz="900" dirty="0">
                <a:solidFill>
                  <a:schemeClr val="tx1"/>
                </a:solidFill>
                <a:latin typeface="+mn-lt"/>
              </a:rPr>
              <a:t> </a:t>
            </a:r>
            <a:r>
              <a:rPr lang="es-ES" sz="900" dirty="0" err="1">
                <a:solidFill>
                  <a:schemeClr val="tx1"/>
                </a:solidFill>
                <a:latin typeface="+mn-lt"/>
              </a:rPr>
              <a:t>Science</a:t>
            </a:r>
            <a:r>
              <a:rPr lang="es-ES" sz="900" dirty="0">
                <a:solidFill>
                  <a:schemeClr val="tx1"/>
                </a:solidFill>
                <a:latin typeface="+mn-lt"/>
              </a:rPr>
              <a:t>, </a:t>
            </a:r>
            <a:r>
              <a:rPr lang="es-ES" sz="900" dirty="0" err="1">
                <a:solidFill>
                  <a:schemeClr val="tx1"/>
                </a:solidFill>
                <a:latin typeface="+mn-lt"/>
              </a:rPr>
              <a:t>Technology</a:t>
            </a:r>
            <a:r>
              <a:rPr lang="es-ES" sz="900" dirty="0">
                <a:solidFill>
                  <a:schemeClr val="tx1"/>
                </a:solidFill>
                <a:latin typeface="+mn-lt"/>
              </a:rPr>
              <a:t> and </a:t>
            </a:r>
            <a:r>
              <a:rPr lang="es-ES" sz="900" dirty="0" err="1">
                <a:solidFill>
                  <a:schemeClr val="tx1"/>
                </a:solidFill>
                <a:latin typeface="+mn-lt"/>
              </a:rPr>
              <a:t>Nutrition</a:t>
            </a:r>
            <a:r>
              <a:rPr lang="es-ES" sz="900" dirty="0">
                <a:solidFill>
                  <a:schemeClr val="tx1"/>
                </a:solidFill>
                <a:latin typeface="+mn-lt"/>
              </a:rPr>
              <a:t> (ICTAN, CSIC); 2 SINTEF </a:t>
            </a:r>
            <a:r>
              <a:rPr lang="es-ES" sz="900" dirty="0" err="1">
                <a:solidFill>
                  <a:schemeClr val="tx1"/>
                </a:solidFill>
                <a:latin typeface="+mn-lt"/>
              </a:rPr>
              <a:t>Ocean</a:t>
            </a:r>
            <a:r>
              <a:rPr lang="es-ES" sz="900" dirty="0">
                <a:solidFill>
                  <a:schemeClr val="tx1"/>
                </a:solidFill>
                <a:latin typeface="+mn-lt"/>
              </a:rPr>
              <a:t>, Trondheim (</a:t>
            </a:r>
            <a:r>
              <a:rPr lang="es-ES" sz="900" dirty="0" err="1">
                <a:solidFill>
                  <a:schemeClr val="tx1"/>
                </a:solidFill>
                <a:latin typeface="+mn-lt"/>
              </a:rPr>
              <a:t>Norway</a:t>
            </a:r>
            <a:r>
              <a:rPr lang="es-ES" sz="900" dirty="0">
                <a:solidFill>
                  <a:schemeClr val="tx1"/>
                </a:solidFill>
                <a:latin typeface="+mn-lt"/>
              </a:rPr>
              <a:t>); 3 NOFIMA, Bergen (</a:t>
            </a:r>
            <a:r>
              <a:rPr lang="es-ES" sz="900" dirty="0" err="1">
                <a:solidFill>
                  <a:schemeClr val="tx1"/>
                </a:solidFill>
                <a:latin typeface="+mn-lt"/>
              </a:rPr>
              <a:t>Norway</a:t>
            </a:r>
            <a:r>
              <a:rPr lang="es-ES" sz="900" dirty="0">
                <a:solidFill>
                  <a:schemeClr val="tx1"/>
                </a:solidFill>
                <a:latin typeface="+mn-lt"/>
              </a:rPr>
              <a:t>)</a:t>
            </a:r>
            <a:r>
              <a:rPr lang="en-US" sz="900" dirty="0">
                <a:solidFill>
                  <a:schemeClr val="tx1"/>
                </a:solidFill>
                <a:latin typeface="+mn-lt"/>
              </a:rPr>
              <a:t>. </a:t>
            </a:r>
            <a:r>
              <a:rPr lang="en-US" sz="900" b="1" dirty="0">
                <a:solidFill>
                  <a:schemeClr val="tx1"/>
                </a:solidFill>
                <a:latin typeface="+mn-lt"/>
              </a:rPr>
              <a:t>Correspondence:</a:t>
            </a:r>
            <a:r>
              <a:rPr lang="en-US" sz="900" dirty="0">
                <a:solidFill>
                  <a:schemeClr val="tx1"/>
                </a:solidFill>
                <a:latin typeface="+mn-lt"/>
              </a:rPr>
              <a:t> oscar.martinez@ictan.csic.es</a:t>
            </a:r>
            <a:endParaRPr lang="es-ES" sz="900" dirty="0">
              <a:solidFill>
                <a:schemeClr val="tx1"/>
              </a:solidFill>
              <a:latin typeface="+mn-lt"/>
            </a:endParaRPr>
          </a:p>
          <a:p>
            <a:endParaRPr lang="es-ES" sz="900" dirty="0">
              <a:solidFill>
                <a:schemeClr val="tx1"/>
              </a:solidFill>
              <a:latin typeface="+mn-lt"/>
            </a:endParaRPr>
          </a:p>
        </p:txBody>
      </p:sp>
      <p:pic>
        <p:nvPicPr>
          <p:cNvPr id="3" name="Imagen 2">
            <a:extLst>
              <a:ext uri="{FF2B5EF4-FFF2-40B4-BE49-F238E27FC236}">
                <a16:creationId xmlns:a16="http://schemas.microsoft.com/office/drawing/2014/main" id="{8A539F7C-5C8B-4F7A-9238-46CED99A9ACE}"/>
              </a:ext>
            </a:extLst>
          </p:cNvPr>
          <p:cNvPicPr>
            <a:picLocks noChangeAspect="1"/>
          </p:cNvPicPr>
          <p:nvPr/>
        </p:nvPicPr>
        <p:blipFill>
          <a:blip r:embed="rId2"/>
          <a:stretch>
            <a:fillRect/>
          </a:stretch>
        </p:blipFill>
        <p:spPr>
          <a:xfrm>
            <a:off x="635638" y="5568917"/>
            <a:ext cx="1342675" cy="1007006"/>
          </a:xfrm>
          <a:prstGeom prst="rect">
            <a:avLst/>
          </a:prstGeom>
          <a:ln>
            <a:noFill/>
          </a:ln>
          <a:effectLst>
            <a:outerShdw blurRad="190500" algn="tl" rotWithShape="0">
              <a:srgbClr val="000000">
                <a:alpha val="70000"/>
              </a:srgbClr>
            </a:outerShdw>
          </a:effectLst>
        </p:spPr>
      </p:pic>
      <p:pic>
        <p:nvPicPr>
          <p:cNvPr id="18" name="Imagen 17">
            <a:extLst>
              <a:ext uri="{FF2B5EF4-FFF2-40B4-BE49-F238E27FC236}">
                <a16:creationId xmlns:a16="http://schemas.microsoft.com/office/drawing/2014/main" id="{C0BF5271-D6B8-4C14-B8F9-C7BC211F5BAA}"/>
              </a:ext>
            </a:extLst>
          </p:cNvPr>
          <p:cNvPicPr>
            <a:picLocks noChangeAspect="1"/>
          </p:cNvPicPr>
          <p:nvPr/>
        </p:nvPicPr>
        <p:blipFill rotWithShape="1">
          <a:blip r:embed="rId3"/>
          <a:srcRect l="38403"/>
          <a:stretch/>
        </p:blipFill>
        <p:spPr>
          <a:xfrm>
            <a:off x="9852360" y="5094007"/>
            <a:ext cx="2205263" cy="743736"/>
          </a:xfrm>
          <a:prstGeom prst="rect">
            <a:avLst/>
          </a:prstGeom>
        </p:spPr>
      </p:pic>
      <p:pic>
        <p:nvPicPr>
          <p:cNvPr id="4" name="Imagen 3">
            <a:extLst>
              <a:ext uri="{FF2B5EF4-FFF2-40B4-BE49-F238E27FC236}">
                <a16:creationId xmlns:a16="http://schemas.microsoft.com/office/drawing/2014/main" id="{7A7220B5-30A2-4C96-9C8F-B9A2B89DE9C7}"/>
              </a:ext>
            </a:extLst>
          </p:cNvPr>
          <p:cNvPicPr>
            <a:picLocks noChangeAspect="1"/>
          </p:cNvPicPr>
          <p:nvPr/>
        </p:nvPicPr>
        <p:blipFill rotWithShape="1">
          <a:blip r:embed="rId4"/>
          <a:srcRect t="35489" b="39687"/>
          <a:stretch/>
        </p:blipFill>
        <p:spPr>
          <a:xfrm>
            <a:off x="9852360" y="5837743"/>
            <a:ext cx="1890768" cy="469355"/>
          </a:xfrm>
          <a:prstGeom prst="rect">
            <a:avLst/>
          </a:prstGeom>
        </p:spPr>
      </p:pic>
      <p:graphicFrame>
        <p:nvGraphicFramePr>
          <p:cNvPr id="16" name="Gráfico 15">
            <a:extLst>
              <a:ext uri="{FF2B5EF4-FFF2-40B4-BE49-F238E27FC236}">
                <a16:creationId xmlns:a16="http://schemas.microsoft.com/office/drawing/2014/main" id="{D38324EF-74A2-4441-B4B0-748D8F03F549}"/>
              </a:ext>
            </a:extLst>
          </p:cNvPr>
          <p:cNvGraphicFramePr>
            <a:graphicFrameLocks/>
          </p:cNvGraphicFramePr>
          <p:nvPr>
            <p:extLst>
              <p:ext uri="{D42A27DB-BD31-4B8C-83A1-F6EECF244321}">
                <p14:modId xmlns:p14="http://schemas.microsoft.com/office/powerpoint/2010/main" val="2625429768"/>
              </p:ext>
            </p:extLst>
          </p:nvPr>
        </p:nvGraphicFramePr>
        <p:xfrm>
          <a:off x="7207154" y="4991556"/>
          <a:ext cx="2441475" cy="1692373"/>
        </p:xfrm>
        <a:graphic>
          <a:graphicData uri="http://schemas.openxmlformats.org/drawingml/2006/chart">
            <c:chart xmlns:c="http://schemas.openxmlformats.org/drawingml/2006/chart" xmlns:r="http://schemas.openxmlformats.org/officeDocument/2006/relationships" r:id="rId5"/>
          </a:graphicData>
        </a:graphic>
      </p:graphicFrame>
      <p:pic>
        <p:nvPicPr>
          <p:cNvPr id="6" name="Imagen 5">
            <a:extLst>
              <a:ext uri="{FF2B5EF4-FFF2-40B4-BE49-F238E27FC236}">
                <a16:creationId xmlns:a16="http://schemas.microsoft.com/office/drawing/2014/main" id="{1F328E63-6EB9-431F-B4FB-EFEFA5E2485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83864" y="3018945"/>
            <a:ext cx="2290813" cy="1819175"/>
          </a:xfrm>
          <a:prstGeom prst="rect">
            <a:avLst/>
          </a:prstGeom>
        </p:spPr>
      </p:pic>
    </p:spTree>
    <p:extLst>
      <p:ext uri="{BB962C8B-B14F-4D97-AF65-F5344CB8AC3E}">
        <p14:creationId xmlns:p14="http://schemas.microsoft.com/office/powerpoint/2010/main" val="3441674761"/>
      </p:ext>
    </p:extLst>
  </p:cSld>
  <p:clrMapOvr>
    <a:masterClrMapping/>
  </p:clrMapOvr>
</p:sld>
</file>

<file path=ppt/theme/theme1.xml><?xml version="1.0" encoding="utf-8"?>
<a:theme xmlns:a="http://schemas.openxmlformats.org/drawingml/2006/main" name="Tema Jornadas 2017">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ersonalizado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4530</TotalTime>
  <Words>556</Words>
  <Application>Microsoft Office PowerPoint</Application>
  <PresentationFormat>Panorámica</PresentationFormat>
  <Paragraphs>29</Paragraphs>
  <Slides>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vt:i4>
      </vt:variant>
    </vt:vector>
  </HeadingPairs>
  <TitlesOfParts>
    <vt:vector size="5" baseType="lpstr">
      <vt:lpstr>Arial</vt:lpstr>
      <vt:lpstr>Calibri</vt:lpstr>
      <vt:lpstr>Barlow</vt:lpstr>
      <vt:lpstr>Tema Jornadas 2017</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Hernando</dc:creator>
  <cp:lastModifiedBy>OSCAR MARTINEZ ALVAREZ</cp:lastModifiedBy>
  <cp:revision>98</cp:revision>
  <dcterms:created xsi:type="dcterms:W3CDTF">2016-11-30T12:38:58Z</dcterms:created>
  <dcterms:modified xsi:type="dcterms:W3CDTF">2024-03-05T15:29:56Z</dcterms:modified>
</cp:coreProperties>
</file>